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8.xml" ContentType="application/vnd.openxmlformats-officedocument.presentationml.notesSlide+xml"/>
  <Override PartName="/ppt/tags/tag52.xml" ContentType="application/vnd.openxmlformats-officedocument.presentationml.tags+xml"/>
  <Override PartName="/ppt/notesSlides/notesSlide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73" r:id="rId2"/>
    <p:sldMasterId id="2147483686" r:id="rId3"/>
    <p:sldMasterId id="2147483699" r:id="rId4"/>
    <p:sldMasterId id="2147483712" r:id="rId5"/>
    <p:sldMasterId id="2147483717" r:id="rId6"/>
  </p:sldMasterIdLst>
  <p:notesMasterIdLst>
    <p:notesMasterId r:id="rId76"/>
  </p:notesMasterIdLst>
  <p:sldIdLst>
    <p:sldId id="491" r:id="rId7"/>
    <p:sldId id="257" r:id="rId8"/>
    <p:sldId id="280" r:id="rId9"/>
    <p:sldId id="277" r:id="rId10"/>
    <p:sldId id="278" r:id="rId11"/>
    <p:sldId id="279" r:id="rId12"/>
    <p:sldId id="311" r:id="rId13"/>
    <p:sldId id="481" r:id="rId14"/>
    <p:sldId id="482" r:id="rId15"/>
    <p:sldId id="483" r:id="rId16"/>
    <p:sldId id="484" r:id="rId17"/>
    <p:sldId id="485" r:id="rId18"/>
    <p:sldId id="486" r:id="rId19"/>
    <p:sldId id="487" r:id="rId20"/>
    <p:sldId id="488" r:id="rId21"/>
    <p:sldId id="489" r:id="rId22"/>
    <p:sldId id="490" r:id="rId23"/>
    <p:sldId id="281" r:id="rId24"/>
    <p:sldId id="401" r:id="rId25"/>
    <p:sldId id="402" r:id="rId26"/>
    <p:sldId id="403" r:id="rId27"/>
    <p:sldId id="404" r:id="rId28"/>
    <p:sldId id="405" r:id="rId29"/>
    <p:sldId id="406" r:id="rId30"/>
    <p:sldId id="407" r:id="rId31"/>
    <p:sldId id="408" r:id="rId32"/>
    <p:sldId id="409" r:id="rId33"/>
    <p:sldId id="410" r:id="rId34"/>
    <p:sldId id="411" r:id="rId35"/>
    <p:sldId id="412" r:id="rId36"/>
    <p:sldId id="413" r:id="rId37"/>
    <p:sldId id="414" r:id="rId38"/>
    <p:sldId id="415" r:id="rId39"/>
    <p:sldId id="416" r:id="rId40"/>
    <p:sldId id="364" r:id="rId41"/>
    <p:sldId id="365" r:id="rId42"/>
    <p:sldId id="366" r:id="rId43"/>
    <p:sldId id="367" r:id="rId44"/>
    <p:sldId id="368" r:id="rId45"/>
    <p:sldId id="369" r:id="rId46"/>
    <p:sldId id="370" r:id="rId47"/>
    <p:sldId id="371" r:id="rId48"/>
    <p:sldId id="372" r:id="rId49"/>
    <p:sldId id="286" r:id="rId50"/>
    <p:sldId id="287" r:id="rId51"/>
    <p:sldId id="288" r:id="rId52"/>
    <p:sldId id="289" r:id="rId53"/>
    <p:sldId id="302" r:id="rId54"/>
    <p:sldId id="290" r:id="rId55"/>
    <p:sldId id="292" r:id="rId56"/>
    <p:sldId id="291" r:id="rId57"/>
    <p:sldId id="293" r:id="rId58"/>
    <p:sldId id="284" r:id="rId59"/>
    <p:sldId id="303" r:id="rId60"/>
    <p:sldId id="360" r:id="rId61"/>
    <p:sldId id="361" r:id="rId62"/>
    <p:sldId id="359" r:id="rId63"/>
    <p:sldId id="362" r:id="rId64"/>
    <p:sldId id="363" r:id="rId65"/>
    <p:sldId id="304" r:id="rId66"/>
    <p:sldId id="356" r:id="rId67"/>
    <p:sldId id="305" r:id="rId68"/>
    <p:sldId id="306" r:id="rId69"/>
    <p:sldId id="307" r:id="rId70"/>
    <p:sldId id="285" r:id="rId71"/>
    <p:sldId id="477" r:id="rId72"/>
    <p:sldId id="478" r:id="rId73"/>
    <p:sldId id="479" r:id="rId74"/>
    <p:sldId id="320" r:id="rId75"/>
  </p:sldIdLst>
  <p:sldSz cx="12192000" cy="6858000"/>
  <p:notesSz cx="6858000" cy="9144000"/>
  <p:custDataLst>
    <p:tags r:id="rId77"/>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7" d="100"/>
          <a:sy n="77" d="100"/>
        </p:scale>
        <p:origin x="633" y="2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申请16KiB的内存存放L1页表项数据，因为鸿蒙系统中</a:t>
            </a:r>
            <a:r>
              <a:rPr lang="en-US" altLang="zh-CN">
                <a:sym typeface="+mn-ea"/>
              </a:rPr>
              <a:t>L1</a:t>
            </a:r>
            <a:r>
              <a:rPr lang="zh-CN" altLang="en-US">
                <a:sym typeface="+mn-ea"/>
              </a:rPr>
              <a:t>页表位</a:t>
            </a:r>
            <a:r>
              <a:rPr lang="en-US" altLang="zh-CN">
                <a:sym typeface="+mn-ea"/>
              </a:rPr>
              <a:t>16KiB</a:t>
            </a:r>
            <a:r>
              <a:rPr lang="zh-CN" altLang="en-US">
                <a:sym typeface="+mn-ea"/>
              </a:rPr>
              <a:t>大小，把页表项数据从g_firstPageTable复制到申请的内存区域</a:t>
            </a:r>
            <a:endParaRPr lang="zh-CN" altLang="en-US"/>
          </a:p>
          <a:p>
            <a:r>
              <a:rPr lang="zh-CN" altLang="en-US"/>
              <a:t>g_firstPageTable是g_kVmSpace 内核进程虚拟空间和g_vMallocSpace内核动态分配进程空间使用的一级页表基地址</a:t>
            </a:r>
          </a:p>
          <a:p>
            <a:r>
              <a:rPr lang="zh-CN" altLang="en-US"/>
              <a:t>内核页表基地址写入CP15 c2(TTB寄存器)</a:t>
            </a:r>
            <a:r>
              <a:rPr lang="en-US" altLang="zh-CN"/>
              <a:t> </a:t>
            </a:r>
            <a:r>
              <a:rPr lang="zh-CN" altLang="en-US"/>
              <a:t>为了下一步释放这个内存</a:t>
            </a:r>
            <a:r>
              <a:rPr lang="en-US" altLang="zh-CN"/>
              <a:t> </a:t>
            </a:r>
            <a:r>
              <a:rPr lang="zh-CN" altLang="en-US"/>
              <a:t>所以这里先存在寄存器中</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B3C929-74F1-4263-A913-432F2FDB4E6A}" type="slidenum">
              <a:rPr lang="zh-CN" altLang="en-US" smtClean="0"/>
              <a:t>22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L1</a:t>
            </a:r>
            <a:r>
              <a:rPr lang="zh-CN" altLang="en-US" dirty="0"/>
              <a:t>页表项都是</a:t>
            </a:r>
            <a:r>
              <a:rPr lang="en-US" altLang="zh-CN" dirty="0"/>
              <a:t>invalid</a:t>
            </a:r>
            <a:r>
              <a:rPr lang="zh-CN" altLang="en-US" dirty="0"/>
              <a:t>，</a:t>
            </a:r>
            <a:r>
              <a:rPr lang="en-US" altLang="zh-CN" dirty="0"/>
              <a:t>L2</a:t>
            </a:r>
            <a:r>
              <a:rPr lang="zh-CN" altLang="en-US" dirty="0"/>
              <a:t>的页表肯定没生成过。所以要申请物理空间存放二级页表。</a:t>
            </a:r>
          </a:p>
        </p:txBody>
      </p:sp>
      <p:sp>
        <p:nvSpPr>
          <p:cNvPr id="4" name="灯片编号占位符 3"/>
          <p:cNvSpPr>
            <a:spLocks noGrp="1"/>
          </p:cNvSpPr>
          <p:nvPr>
            <p:ph type="sldNum" sz="quarter" idx="5"/>
          </p:nvPr>
        </p:nvSpPr>
        <p:spPr/>
        <p:txBody>
          <a:bodyPr/>
          <a:lstStyle/>
          <a:p>
            <a:fld id="{26B3C929-74F1-4263-A913-432F2FDB4E6A}" type="slidenum">
              <a:rPr lang="zh-CN" altLang="en-US" smtClean="0"/>
              <a:t>23</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B3C929-74F1-4263-A913-432F2FDB4E6A}" type="slidenum">
              <a:rPr lang="zh-CN" altLang="en-US" smtClean="0"/>
              <a:t>26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EC6C55D-9CBD-44E9-874A-63856CDB26B4}" type="slidenum">
              <a:rPr lang="zh-CN" altLang="en-US" smtClean="0"/>
              <a:t>67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fld id="{D997B5FA-0921-464F-AAE1-844C04324D75}" type="datetimeFigureOut">
              <a:rPr lang="zh-CN" altLang="en-US" smtClean="0"/>
              <a:t>2023/6/5</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40689894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D997B5FA-0921-464F-AAE1-844C04324D75}" type="datetimeFigureOut">
              <a:rPr lang="zh-CN" altLang="en-US" smtClean="0"/>
              <a:t>2023/6/5</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2466570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565CE74E-AB26-4998-AD42-012C4C1AD076}" type="slidenum">
              <a:rPr lang="zh-CN" altLang="en-US" smtClean="0"/>
              <a:t>‹#›</a:t>
            </a:fld>
            <a:endParaRPr lang="zh-CN" altLang="en-US"/>
          </a:p>
        </p:txBody>
      </p:sp>
      <p:sp>
        <p:nvSpPr>
          <p:cNvPr id="7" name="日期占位符 1"/>
          <p:cNvSpPr>
            <a:spLocks noGrp="1"/>
          </p:cNvSpPr>
          <p:nvPr>
            <p:ph type="dt" idx="11"/>
          </p:nvPr>
        </p:nvSpPr>
        <p:spPr/>
        <p:txBody>
          <a:bodyPr/>
          <a:lstStyle/>
          <a:p>
            <a:fld id="{D997B5FA-0921-464F-AAE1-844C04324D75}" type="datetimeFigureOut">
              <a:rPr lang="zh-CN" altLang="en-US" smtClean="0"/>
              <a:t>2023/6/5</a:t>
            </a:fld>
            <a:endParaRPr lang="zh-CN" altLang="en-US"/>
          </a:p>
        </p:txBody>
      </p:sp>
      <p:sp>
        <p:nvSpPr>
          <p:cNvPr id="8" name="页脚占位符 2"/>
          <p:cNvSpPr>
            <a:spLocks noGrp="1"/>
          </p:cNvSpPr>
          <p:nvPr>
            <p:ph type="ftr" idx="12"/>
          </p:nvPr>
        </p:nvSpPr>
        <p:spPr/>
        <p:txBody>
          <a:bodyPr/>
          <a:lstStyle/>
          <a:p>
            <a:endParaRPr lang="zh-CN" altLang="en-US"/>
          </a:p>
        </p:txBody>
      </p:sp>
    </p:spTree>
    <p:extLst>
      <p:ext uri="{BB962C8B-B14F-4D97-AF65-F5344CB8AC3E}">
        <p14:creationId xmlns:p14="http://schemas.microsoft.com/office/powerpoint/2010/main" val="85785967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298320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1981911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225492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4086801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33191505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269910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23357845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1899188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fld id="{D997B5FA-0921-464F-AAE1-844C04324D75}" type="datetimeFigureOut">
              <a:rPr lang="zh-CN" altLang="en-US" smtClean="0"/>
              <a:t>2023/6/5</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49427803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4163312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24867609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16172647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885082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746716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30011633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2566066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400858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9084649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4177310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D997B5FA-0921-464F-AAE1-844C04324D75}" type="datetimeFigureOut">
              <a:rPr lang="zh-CN" altLang="en-US" smtClean="0"/>
              <a:t>2023/6/5</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0819255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42387648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18751739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40143856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180218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19960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5573044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9164574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3176110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20071757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3274395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fld id="{D997B5FA-0921-464F-AAE1-844C04324D75}" type="datetimeFigureOut">
              <a:rPr lang="zh-CN" altLang="en-US" smtClean="0"/>
              <a:t>2023/6/5</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08908835"/>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35034646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11605698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205002885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2464996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8594990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23639554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5921136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42917453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579496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93265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fld id="{D997B5FA-0921-464F-AAE1-844C04324D75}" type="datetimeFigureOut">
              <a:rPr lang="zh-CN" altLang="en-US" smtClean="0"/>
              <a:t>2023/6/5</a:t>
            </a:fld>
            <a:endParaRPr lang="zh-CN" altLang="en-US"/>
          </a:p>
        </p:txBody>
      </p:sp>
      <p:sp>
        <p:nvSpPr>
          <p:cNvPr id="5" name="页脚占位符 3"/>
          <p:cNvSpPr>
            <a:spLocks noGrp="1"/>
          </p:cNvSpPr>
          <p:nvPr>
            <p:ph type="ftr" idx="11"/>
          </p:nvPr>
        </p:nvSpPr>
        <p:spPr/>
        <p:txBody>
          <a:bodyPr/>
          <a:lstStyle/>
          <a:p>
            <a:endParaRPr lang="zh-CN" altLang="en-US"/>
          </a:p>
        </p:txBody>
      </p:sp>
      <p:sp>
        <p:nvSpPr>
          <p:cNvPr id="6" name="灯片编号占位符 4"/>
          <p:cNvSpPr>
            <a:spLocks noGrp="1"/>
          </p:cNvSpPr>
          <p:nvPr>
            <p:ph type="sldNum"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592039575"/>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4918110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11008045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7052419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209074993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3366856799"/>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235035896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5051849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3554068494"/>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2331389861"/>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383079598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D997B5FA-0921-464F-AAE1-844C04324D75}" type="datetimeFigureOut">
              <a:rPr lang="zh-CN" altLang="en-US" smtClean="0"/>
              <a:t>2023/6/5</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726149824"/>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204428353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3145585088"/>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664285576"/>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66767730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271029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D997B5FA-0921-464F-AAE1-844C04324D75}" type="datetimeFigureOut">
              <a:rPr lang="zh-CN" altLang="en-US" smtClean="0"/>
              <a:t>2023/6/5</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31153837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D997B5FA-0921-464F-AAE1-844C04324D75}" type="datetimeFigureOut">
              <a:rPr lang="zh-CN" altLang="en-US" smtClean="0"/>
              <a:t>2023/6/5</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2757805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D997B5FA-0921-464F-AAE1-844C04324D75}" type="datetimeFigureOut">
              <a:rPr lang="zh-CN" altLang="en-US" smtClean="0"/>
              <a:t>2023/6/5</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91428826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fld id="{D997B5FA-0921-464F-AAE1-844C04324D75}" type="datetimeFigureOut">
              <a:rPr lang="zh-CN" altLang="en-US" smtClean="0"/>
              <a:t>2023/6/5</a:t>
            </a:fld>
            <a:endParaRPr lang="zh-CN" altLang="en-US"/>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ltLang="en-US"/>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41983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21739382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368746512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219812984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13888528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186684348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upic-1313985073.cos.ap-guangzhou.myqcloud.com/uPic/CleanShot%202022-12-14%20at%2000.29.57@2x.p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5.xml"/><Relationship Id="rId7" Type="http://schemas.openxmlformats.org/officeDocument/2006/relationships/image" Target="../media/image5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2.xml"/><Relationship Id="rId11" Type="http://schemas.openxmlformats.org/officeDocument/2006/relationships/image" Target="../media/image62.png"/><Relationship Id="rId5" Type="http://schemas.openxmlformats.org/officeDocument/2006/relationships/tags" Target="../tags/tag7.xml"/><Relationship Id="rId10" Type="http://schemas.openxmlformats.org/officeDocument/2006/relationships/image" Target="../media/image61.png"/><Relationship Id="rId4" Type="http://schemas.openxmlformats.org/officeDocument/2006/relationships/tags" Target="../tags/tag6.xml"/><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65.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65.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15.xml"/><Relationship Id="rId7"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65.png"/><Relationship Id="rId5" Type="http://schemas.openxmlformats.org/officeDocument/2006/relationships/tags" Target="../tags/tag17.xml"/><Relationship Id="rId10" Type="http://schemas.openxmlformats.org/officeDocument/2006/relationships/image" Target="../media/image69.png"/><Relationship Id="rId4" Type="http://schemas.openxmlformats.org/officeDocument/2006/relationships/tags" Target="../tags/tag16.xml"/><Relationship Id="rId9"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74.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73.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slideLayout" Target="../slideLayouts/slideLayout2.xml"/><Relationship Id="rId5" Type="http://schemas.openxmlformats.org/officeDocument/2006/relationships/tags" Target="../tags/tag24.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34.xml"/><Relationship Id="rId7" Type="http://schemas.openxmlformats.org/officeDocument/2006/relationships/image" Target="../media/image79.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2.xml"/><Relationship Id="rId5" Type="http://schemas.openxmlformats.org/officeDocument/2006/relationships/tags" Target="../tags/tag36.xml"/><Relationship Id="rId4" Type="http://schemas.openxmlformats.org/officeDocument/2006/relationships/tags" Target="../tags/tag35.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48.xml"/><Relationship Id="rId7"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10" Type="http://schemas.openxmlformats.org/officeDocument/2006/relationships/image" Target="../media/image98.png"/><Relationship Id="rId4" Type="http://schemas.openxmlformats.org/officeDocument/2006/relationships/tags" Target="../tags/tag49.xml"/><Relationship Id="rId9"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6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6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upic-1313985073.cos.ap-guangzhou.myqcloud.com/uPic/CleanShot%202022-12-14%20at%2000.29.57@2x.png"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282628"/>
            <a:ext cx="10945216" cy="864096"/>
          </a:xfrm>
        </p:spPr>
        <p:txBody>
          <a:bodyPr vert="horz" wrap="square" lIns="121920" tIns="60960" rIns="121920" bIns="60960" numCol="1" anchor="t" anchorCtr="0"/>
          <a:lstStyle/>
          <a:p>
            <a:pPr lvl="0" algn="ctr"/>
            <a:r>
              <a:rPr lang="en-US" altLang="zh-CN" sz="4800" dirty="0" err="1">
                <a:solidFill>
                  <a:srgbClr val="254061"/>
                </a:solidFill>
                <a:effectLst>
                  <a:outerShdw blurRad="38100" dist="38100" dir="2700000" algn="tl">
                    <a:srgbClr val="000000">
                      <a:alpha val="43137"/>
                    </a:srgbClr>
                  </a:outerShdw>
                </a:effectLst>
                <a:latin typeface="微软雅黑"/>
                <a:ea typeface="微软雅黑"/>
              </a:rPr>
              <a:t>LiteOs</a:t>
            </a:r>
            <a:r>
              <a:rPr lang="en-US" altLang="zh-CN" sz="4800" dirty="0">
                <a:solidFill>
                  <a:srgbClr val="254061"/>
                </a:solidFill>
                <a:effectLst>
                  <a:outerShdw blurRad="38100" dist="38100" dir="2700000" algn="tl">
                    <a:srgbClr val="000000">
                      <a:alpha val="43137"/>
                    </a:srgbClr>
                  </a:outerShdw>
                </a:effectLst>
                <a:latin typeface="微软雅黑"/>
                <a:ea typeface="微软雅黑"/>
              </a:rPr>
              <a:t>  </a:t>
            </a:r>
            <a:r>
              <a:rPr lang="zh-CN" altLang="en-US" sz="4800" dirty="0">
                <a:solidFill>
                  <a:srgbClr val="254061"/>
                </a:solidFill>
                <a:effectLst>
                  <a:outerShdw blurRad="38100" dist="38100" dir="2700000" algn="tl">
                    <a:srgbClr val="000000">
                      <a:alpha val="43137"/>
                    </a:srgbClr>
                  </a:outerShdw>
                </a:effectLst>
                <a:latin typeface="微软雅黑"/>
                <a:ea typeface="微软雅黑"/>
              </a:rPr>
              <a:t>虚实映射</a:t>
            </a: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6/5/2023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
        <p:nvSpPr>
          <p:cNvPr id="9" name="副标题 2">
            <a:extLst>
              <a:ext uri="{FF2B5EF4-FFF2-40B4-BE49-F238E27FC236}">
                <a16:creationId xmlns:a16="http://schemas.microsoft.com/office/drawing/2014/main" id="{397120B3-3E03-44BE-9232-D645A104E096}"/>
              </a:ext>
            </a:extLst>
          </p:cNvPr>
          <p:cNvSpPr txBox="1">
            <a:spLocks/>
          </p:cNvSpPr>
          <p:nvPr/>
        </p:nvSpPr>
        <p:spPr>
          <a:xfrm>
            <a:off x="5486400" y="2696529"/>
            <a:ext cx="5863244" cy="490822"/>
          </a:xfrm>
          <a:prstGeom prst="rect">
            <a:avLst/>
          </a:prstGeom>
          <a:noFill/>
          <a:ln>
            <a:noFill/>
          </a:ln>
        </p:spPr>
        <p:txBody>
          <a:bodyPr vert="horz" wrap="square" lIns="91440" tIns="45720" rIns="91440" bIns="45720" numCol="1" anchor="b" anchorCtr="0"/>
          <a:lstStyle>
            <a:lvl1pPr marL="0" lvl="0" indent="0" algn="l">
              <a:spcBef>
                <a:spcPct val="20000"/>
              </a:spcBef>
              <a:spcAft>
                <a:spcPct val="0"/>
              </a:spcAft>
              <a:buFont typeface="Arial" charset="0"/>
              <a:buNone/>
              <a:defRPr sz="2667">
                <a:solidFill>
                  <a:schemeClr val="tx1"/>
                </a:solidFill>
                <a:latin typeface="Calibri"/>
                <a:ea typeface="宋体"/>
              </a:defRPr>
            </a:lvl1pPr>
            <a:lvl2pPr marL="609585" lvl="1" indent="0" algn="l">
              <a:spcBef>
                <a:spcPct val="20000"/>
              </a:spcBef>
              <a:spcAft>
                <a:spcPct val="0"/>
              </a:spcAft>
              <a:buFont typeface="Arial" charset="0"/>
              <a:buNone/>
              <a:defRPr sz="2400">
                <a:solidFill>
                  <a:schemeClr val="tx1"/>
                </a:solidFill>
                <a:latin typeface="Calibri"/>
                <a:ea typeface="宋体"/>
              </a:defRPr>
            </a:lvl2pPr>
            <a:lvl3pPr marL="1219170" lvl="2" indent="0" algn="l">
              <a:spcBef>
                <a:spcPct val="20000"/>
              </a:spcBef>
              <a:spcAft>
                <a:spcPct val="0"/>
              </a:spcAft>
              <a:buFont typeface="Arial" charset="0"/>
              <a:buNone/>
              <a:defRPr sz="2133">
                <a:solidFill>
                  <a:schemeClr val="tx1"/>
                </a:solidFill>
                <a:latin typeface="Calibri"/>
                <a:ea typeface="宋体"/>
              </a:defRPr>
            </a:lvl3pPr>
            <a:lvl4pPr marL="1828754" lvl="3" indent="0" algn="l">
              <a:spcBef>
                <a:spcPct val="20000"/>
              </a:spcBef>
              <a:spcAft>
                <a:spcPct val="0"/>
              </a:spcAft>
              <a:buFont typeface="Arial" charset="0"/>
              <a:buNone/>
              <a:defRPr sz="1867">
                <a:solidFill>
                  <a:schemeClr val="tx1"/>
                </a:solidFill>
                <a:latin typeface="Calibri"/>
                <a:ea typeface="宋体"/>
              </a:defRPr>
            </a:lvl4pPr>
            <a:lvl5pPr marL="2438339" lvl="4" indent="0" algn="l">
              <a:spcBef>
                <a:spcPct val="20000"/>
              </a:spcBef>
              <a:spcAft>
                <a:spcPct val="0"/>
              </a:spcAft>
              <a:buFont typeface="Arial" charset="0"/>
              <a:buNone/>
              <a:defRPr sz="1867">
                <a:solidFill>
                  <a:schemeClr val="tx1"/>
                </a:solidFill>
                <a:latin typeface="Calibri"/>
                <a:ea typeface="宋体"/>
              </a:defRPr>
            </a:lvl5pPr>
            <a:lvl6pPr marL="3047924" lvl="5" indent="0" algn="l">
              <a:spcBef>
                <a:spcPct val="20000"/>
              </a:spcBef>
              <a:spcAft>
                <a:spcPct val="0"/>
              </a:spcAft>
              <a:buFont typeface="Arial" charset="0"/>
              <a:buNone/>
              <a:defRPr sz="1867">
                <a:solidFill>
                  <a:schemeClr val="tx1"/>
                </a:solidFill>
                <a:latin typeface="Calibri"/>
                <a:ea typeface="宋体"/>
              </a:defRPr>
            </a:lvl6pPr>
            <a:lvl7pPr marL="3657509" lvl="6" indent="0" algn="l">
              <a:spcBef>
                <a:spcPct val="20000"/>
              </a:spcBef>
              <a:spcAft>
                <a:spcPct val="0"/>
              </a:spcAft>
              <a:buFont typeface="Arial" charset="0"/>
              <a:buNone/>
              <a:defRPr sz="1867">
                <a:solidFill>
                  <a:schemeClr val="tx1"/>
                </a:solidFill>
                <a:latin typeface="Calibri"/>
                <a:ea typeface="宋体"/>
              </a:defRPr>
            </a:lvl7pPr>
            <a:lvl8pPr marL="4267093" lvl="7" indent="0" algn="l">
              <a:spcBef>
                <a:spcPct val="20000"/>
              </a:spcBef>
              <a:spcAft>
                <a:spcPct val="0"/>
              </a:spcAft>
              <a:buFont typeface="Arial" charset="0"/>
              <a:buNone/>
              <a:defRPr sz="1867">
                <a:solidFill>
                  <a:schemeClr val="tx1"/>
                </a:solidFill>
                <a:latin typeface="Calibri"/>
                <a:ea typeface="宋体"/>
              </a:defRPr>
            </a:lvl8pPr>
            <a:lvl9pPr marL="4876678" lvl="8" indent="0" algn="l">
              <a:spcBef>
                <a:spcPct val="20000"/>
              </a:spcBef>
              <a:spcAft>
                <a:spcPct val="0"/>
              </a:spcAft>
              <a:buFont typeface="Arial" charset="0"/>
              <a:buNone/>
              <a:defRPr sz="1867">
                <a:solidFill>
                  <a:schemeClr val="tx1"/>
                </a:solidFill>
                <a:latin typeface="Calibri"/>
                <a:ea typeface="宋体"/>
              </a:defRPr>
            </a:lvl9pPr>
          </a:lstStyle>
          <a:p>
            <a:pPr fontAlgn="auto"/>
            <a:r>
              <a:rPr lang="zh-CN" altLang="en-US" kern="0"/>
              <a:t>林佳琪</a:t>
            </a:r>
            <a:r>
              <a:rPr lang="en-US" altLang="zh-CN" kern="0"/>
              <a:t>  </a:t>
            </a:r>
            <a:r>
              <a:rPr lang="zh-CN" altLang="en-US" kern="0"/>
              <a:t>汤昀暄</a:t>
            </a:r>
            <a:r>
              <a:rPr lang="en-US" altLang="zh-CN" kern="0"/>
              <a:t>  </a:t>
            </a:r>
            <a:r>
              <a:rPr lang="zh-CN" altLang="en-US" kern="0"/>
              <a:t>陈雅喆</a:t>
            </a:r>
            <a:r>
              <a:rPr lang="en-US" altLang="zh-CN" kern="0"/>
              <a:t>  </a:t>
            </a:r>
            <a:r>
              <a:rPr lang="zh-CN" altLang="en-US" kern="0"/>
              <a:t>雷昱</a:t>
            </a:r>
            <a:r>
              <a:rPr lang="en-US" altLang="zh-CN" kern="0"/>
              <a:t>  </a:t>
            </a:r>
            <a:r>
              <a:rPr lang="zh-CN" altLang="en-US" kern="0"/>
              <a:t>邓雪阳</a:t>
            </a:r>
            <a:endParaRPr lang="zh-CN" altLang="en-US" kern="0" dirty="0"/>
          </a:p>
        </p:txBody>
      </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51857" y="728367"/>
            <a:ext cx="7708809" cy="5781743"/>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3157" y="70757"/>
            <a:ext cx="6204857" cy="792238"/>
          </a:xfrm>
        </p:spPr>
        <p:txBody>
          <a:bodyPr/>
          <a:lstStyle/>
          <a:p>
            <a:r>
              <a:rPr lang="zh-CN" altLang="en-US" sz="3600" dirty="0"/>
              <a:t>OsArmInvalidateTlbBarrier函数</a:t>
            </a:r>
          </a:p>
        </p:txBody>
      </p:sp>
      <p:sp>
        <p:nvSpPr>
          <p:cNvPr id="8" name="文本框 7"/>
          <p:cNvSpPr txBox="1"/>
          <p:nvPr/>
        </p:nvSpPr>
        <p:spPr>
          <a:xfrm>
            <a:off x="304800" y="4940935"/>
            <a:ext cx="4598035" cy="645160"/>
          </a:xfrm>
          <a:prstGeom prst="rect">
            <a:avLst/>
          </a:prstGeom>
          <a:noFill/>
        </p:spPr>
        <p:txBody>
          <a:bodyPr wrap="none" rtlCol="0">
            <a:spAutoFit/>
          </a:bodyPr>
          <a:lstStyle/>
          <a:p>
            <a:pPr algn="l"/>
            <a:r>
              <a:rPr lang="zh-CN" altLang="en-US"/>
              <a:t>ARM处理器使用协处理器15(CP15)的寄存器</a:t>
            </a:r>
          </a:p>
          <a:p>
            <a:pPr algn="l"/>
            <a:r>
              <a:rPr lang="en-US" altLang="zh-CN"/>
              <a:t>C7</a:t>
            </a:r>
            <a:r>
              <a:rPr lang="zh-CN" altLang="en-US"/>
              <a:t>寄存器主要负责高速缓存和写缓存</a:t>
            </a:r>
          </a:p>
        </p:txBody>
      </p:sp>
      <p:pic>
        <p:nvPicPr>
          <p:cNvPr id="9" name="图片 8"/>
          <p:cNvPicPr>
            <a:picLocks noChangeAspect="1"/>
          </p:cNvPicPr>
          <p:nvPr/>
        </p:nvPicPr>
        <p:blipFill>
          <a:blip r:embed="rId2"/>
          <a:stretch>
            <a:fillRect/>
          </a:stretch>
        </p:blipFill>
        <p:spPr>
          <a:xfrm>
            <a:off x="0" y="1464945"/>
            <a:ext cx="12192000" cy="3211195"/>
          </a:xfrm>
          <a:prstGeom prst="rect">
            <a:avLst/>
          </a:prstGeom>
        </p:spPr>
      </p:pic>
      <p:pic>
        <p:nvPicPr>
          <p:cNvPr id="11" name="图片 10"/>
          <p:cNvPicPr>
            <a:picLocks noChangeAspect="1"/>
          </p:cNvPicPr>
          <p:nvPr/>
        </p:nvPicPr>
        <p:blipFill>
          <a:blip r:embed="rId3"/>
          <a:stretch>
            <a:fillRect/>
          </a:stretch>
        </p:blipFill>
        <p:spPr>
          <a:xfrm>
            <a:off x="5492115" y="4497705"/>
            <a:ext cx="5308600" cy="168910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985" y="119744"/>
            <a:ext cx="4517571" cy="930774"/>
          </a:xfrm>
        </p:spPr>
        <p:txBody>
          <a:bodyPr/>
          <a:lstStyle/>
          <a:p>
            <a:r>
              <a:rPr lang="zh-CN" altLang="en-US" sz="3600" dirty="0"/>
              <a:t>OsSwitchTmpTTB函数</a:t>
            </a:r>
          </a:p>
        </p:txBody>
      </p:sp>
      <p:pic>
        <p:nvPicPr>
          <p:cNvPr id="17" name="图片 16"/>
          <p:cNvPicPr>
            <a:picLocks noChangeAspect="1"/>
          </p:cNvPicPr>
          <p:nvPr/>
        </p:nvPicPr>
        <p:blipFill>
          <a:blip r:embed="rId3"/>
          <a:stretch>
            <a:fillRect/>
          </a:stretch>
        </p:blipFill>
        <p:spPr>
          <a:xfrm>
            <a:off x="0" y="1226729"/>
            <a:ext cx="12192000" cy="569658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628" y="130629"/>
            <a:ext cx="4784271" cy="737808"/>
          </a:xfrm>
        </p:spPr>
        <p:txBody>
          <a:bodyPr/>
          <a:lstStyle/>
          <a:p>
            <a:r>
              <a:rPr lang="en-US" altLang="zh-CN" sz="3600" dirty="0" err="1">
                <a:hlinkClick r:id="rId2" action="ppaction://hlinkfile"/>
              </a:rPr>
              <a:t>OsSetKSectionAttr</a:t>
            </a:r>
            <a:r>
              <a:rPr lang="zh-CN" altLang="en-US" sz="3600" dirty="0"/>
              <a:t>函数</a:t>
            </a:r>
          </a:p>
        </p:txBody>
      </p:sp>
      <p:sp>
        <p:nvSpPr>
          <p:cNvPr id="3" name="内容占位符 2"/>
          <p:cNvSpPr>
            <a:spLocks noGrp="1"/>
          </p:cNvSpPr>
          <p:nvPr>
            <p:ph idx="1"/>
          </p:nvPr>
        </p:nvSpPr>
        <p:spPr/>
        <p:txBody>
          <a:bodyPr/>
          <a:lstStyle/>
          <a:p>
            <a:endParaRPr lang="zh-CN"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9743" y="125185"/>
            <a:ext cx="6308271" cy="808567"/>
          </a:xfrm>
        </p:spPr>
        <p:txBody>
          <a:bodyPr/>
          <a:lstStyle/>
          <a:p>
            <a:r>
              <a:rPr lang="zh-CN" altLang="en-US" sz="3600" dirty="0"/>
              <a:t>OsKSectionNewAttrEnable函数</a:t>
            </a:r>
          </a:p>
        </p:txBody>
      </p:sp>
      <p:pic>
        <p:nvPicPr>
          <p:cNvPr id="8" name="内容占位符 7"/>
          <p:cNvPicPr>
            <a:picLocks noGrp="1" noChangeAspect="1"/>
          </p:cNvPicPr>
          <p:nvPr>
            <p:ph idx="1"/>
          </p:nvPr>
        </p:nvPicPr>
        <p:blipFill>
          <a:blip r:embed="rId2"/>
          <a:stretch>
            <a:fillRect/>
          </a:stretch>
        </p:blipFill>
        <p:spPr>
          <a:xfrm>
            <a:off x="629920" y="1584325"/>
            <a:ext cx="10533380" cy="489648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4042" y="146231"/>
            <a:ext cx="2204357" cy="531707"/>
          </a:xfrm>
        </p:spPr>
        <p:txBody>
          <a:bodyPr/>
          <a:lstStyle/>
          <a:p>
            <a:r>
              <a:rPr lang="zh-CN" altLang="en-US" sz="3600" dirty="0"/>
              <a:t>问题解答</a:t>
            </a:r>
          </a:p>
        </p:txBody>
      </p:sp>
      <p:pic>
        <p:nvPicPr>
          <p:cNvPr id="4" name="内容占位符 3"/>
          <p:cNvPicPr>
            <a:picLocks noGrp="1" noChangeAspect="1"/>
          </p:cNvPicPr>
          <p:nvPr>
            <p:ph idx="1"/>
          </p:nvPr>
        </p:nvPicPr>
        <p:blipFill>
          <a:blip r:embed="rId2"/>
          <a:stretch>
            <a:fillRect/>
          </a:stretch>
        </p:blipFill>
        <p:spPr>
          <a:xfrm>
            <a:off x="299538" y="886460"/>
            <a:ext cx="6915785" cy="5422900"/>
          </a:xfrm>
          <a:prstGeom prst="rect">
            <a:avLst/>
          </a:prstGeom>
        </p:spPr>
      </p:pic>
      <p:pic>
        <p:nvPicPr>
          <p:cNvPr id="5" name="图片 4"/>
          <p:cNvPicPr>
            <a:picLocks noChangeAspect="1"/>
          </p:cNvPicPr>
          <p:nvPr/>
        </p:nvPicPr>
        <p:blipFill>
          <a:blip r:embed="rId3"/>
          <a:stretch>
            <a:fillRect/>
          </a:stretch>
        </p:blipFill>
        <p:spPr>
          <a:xfrm>
            <a:off x="6943090" y="3608070"/>
            <a:ext cx="5123180" cy="2363470"/>
          </a:xfrm>
          <a:prstGeom prst="rect">
            <a:avLst/>
          </a:prstGeom>
        </p:spPr>
      </p:pic>
      <p:cxnSp>
        <p:nvCxnSpPr>
          <p:cNvPr id="9" name="直接箭头连接符 8"/>
          <p:cNvCxnSpPr/>
          <p:nvPr/>
        </p:nvCxnSpPr>
        <p:spPr>
          <a:xfrm>
            <a:off x="4646930" y="5702300"/>
            <a:ext cx="2184400" cy="25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4672330" y="3670300"/>
            <a:ext cx="2146300" cy="148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1257" y="185057"/>
            <a:ext cx="2258786" cy="558196"/>
          </a:xfrm>
        </p:spPr>
        <p:txBody>
          <a:bodyPr/>
          <a:lstStyle/>
          <a:p>
            <a:r>
              <a:rPr lang="zh-CN" altLang="en-US" sz="3600" dirty="0"/>
              <a:t>问题解答</a:t>
            </a:r>
          </a:p>
        </p:txBody>
      </p:sp>
      <p:pic>
        <p:nvPicPr>
          <p:cNvPr id="4" name="内容占位符 3"/>
          <p:cNvPicPr>
            <a:picLocks noGrp="1" noChangeAspect="1"/>
          </p:cNvPicPr>
          <p:nvPr>
            <p:ph idx="1"/>
          </p:nvPr>
        </p:nvPicPr>
        <p:blipFill>
          <a:blip r:embed="rId2"/>
          <a:stretch>
            <a:fillRect/>
          </a:stretch>
        </p:blipFill>
        <p:spPr>
          <a:xfrm>
            <a:off x="2101644" y="1786625"/>
            <a:ext cx="7988711" cy="4153113"/>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0498" y="141513"/>
            <a:ext cx="2264229" cy="628953"/>
          </a:xfrm>
        </p:spPr>
        <p:txBody>
          <a:bodyPr/>
          <a:lstStyle/>
          <a:p>
            <a:r>
              <a:rPr lang="zh-CN" altLang="en-US" sz="3600" dirty="0"/>
              <a:t>问题解答</a:t>
            </a:r>
          </a:p>
        </p:txBody>
      </p:sp>
      <p:pic>
        <p:nvPicPr>
          <p:cNvPr id="5" name="内容占位符 4"/>
          <p:cNvPicPr>
            <a:picLocks noGrp="1" noChangeAspect="1"/>
          </p:cNvPicPr>
          <p:nvPr>
            <p:ph idx="1"/>
          </p:nvPr>
        </p:nvPicPr>
        <p:blipFill>
          <a:blip r:embed="rId2"/>
          <a:stretch>
            <a:fillRect/>
          </a:stretch>
        </p:blipFill>
        <p:spPr>
          <a:xfrm>
            <a:off x="1399540" y="1189355"/>
            <a:ext cx="8989695" cy="561022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10790"/>
            <a:ext cx="10515600" cy="1325563"/>
          </a:xfrm>
        </p:spPr>
        <p:txBody>
          <a:bodyPr/>
          <a:lstStyle/>
          <a:p>
            <a:pPr algn="ctr"/>
            <a:r>
              <a:rPr lang="zh-CN" altLang="en-US" sz="6000"/>
              <a:t>虚实映射函数</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55105" y="130603"/>
            <a:ext cx="68323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fontAlgn="base">
              <a:spcAft>
                <a:spcPct val="0"/>
              </a:spcAft>
              <a:buClrTx/>
              <a:buSzTx/>
            </a:pPr>
            <a:r>
              <a:rPr lang="zh-CN" altLang="en-US" sz="3600" dirty="0"/>
              <a:t>虚拟映射函数  </a:t>
            </a:r>
            <a:r>
              <a:rPr lang="zh-CN" altLang="zh-CN" sz="3600" dirty="0"/>
              <a:t>LOS_ArchMmuMap</a:t>
            </a:r>
          </a:p>
        </p:txBody>
      </p:sp>
      <p:sp>
        <p:nvSpPr>
          <p:cNvPr id="3" name="内容占位符 2"/>
          <p:cNvSpPr>
            <a:spLocks noGrp="1"/>
          </p:cNvSpPr>
          <p:nvPr>
            <p:ph idx="1"/>
          </p:nvPr>
        </p:nvSpPr>
        <p:spPr>
          <a:xfrm>
            <a:off x="255814" y="986408"/>
            <a:ext cx="10972800" cy="4525433"/>
          </a:xfrm>
        </p:spPr>
        <p:txBody>
          <a:bodyPr/>
          <a:lstStyle/>
          <a:p>
            <a:r>
              <a:rPr lang="zh-CN" altLang="en-US" sz="3200" dirty="0"/>
              <a:t>功能：造页表（生成</a:t>
            </a:r>
            <a:r>
              <a:rPr lang="en-US" altLang="zh-CN" sz="3200" dirty="0"/>
              <a:t>L1</a:t>
            </a:r>
            <a:r>
              <a:rPr lang="zh-CN" altLang="en-US" sz="3200" dirty="0"/>
              <a:t>和</a:t>
            </a:r>
            <a:r>
              <a:rPr lang="en-US" altLang="zh-CN" sz="3200" dirty="0"/>
              <a:t>L2</a:t>
            </a:r>
            <a:r>
              <a:rPr lang="zh-CN" altLang="en-US" sz="3200" dirty="0"/>
              <a:t>页表项）</a:t>
            </a:r>
            <a:endParaRPr lang="en-US" altLang="zh-CN" sz="3200" dirty="0"/>
          </a:p>
        </p:txBody>
      </p:sp>
      <p:pic>
        <p:nvPicPr>
          <p:cNvPr id="5" name="图片 4"/>
          <p:cNvPicPr>
            <a:picLocks noChangeAspect="1"/>
          </p:cNvPicPr>
          <p:nvPr/>
        </p:nvPicPr>
        <p:blipFill rotWithShape="1">
          <a:blip r:embed="rId2"/>
          <a:srcRect l="646" t="1" b="10630"/>
          <a:stretch>
            <a:fillRect/>
          </a:stretch>
        </p:blipFill>
        <p:spPr>
          <a:xfrm>
            <a:off x="855161" y="1670867"/>
            <a:ext cx="10373453" cy="340546"/>
          </a:xfrm>
          <a:prstGeom prst="rect">
            <a:avLst/>
          </a:prstGeom>
        </p:spPr>
      </p:pic>
      <p:sp>
        <p:nvSpPr>
          <p:cNvPr id="6" name="Rectangle 2"/>
          <p:cNvSpPr>
            <a:spLocks noChangeArrowheads="1"/>
          </p:cNvSpPr>
          <p:nvPr/>
        </p:nvSpPr>
        <p:spPr bwMode="auto">
          <a:xfrm>
            <a:off x="794974" y="2356291"/>
            <a:ext cx="4242080"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参数</a:t>
            </a: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LosArchMmu* archMmu MMU结构体</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VADDR_T vaddr </a:t>
            </a:r>
            <a:r>
              <a:rPr kumimoji="0" lang="zh-CN" altLang="zh-CN" b="1"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虚拟内存的开始地址</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PADDR_T paddr </a:t>
            </a:r>
            <a:r>
              <a:rPr kumimoji="0" lang="zh-CN" altLang="zh-CN" b="1"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物理内存的开始地址</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size_t count </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需要映射的</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4K</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页</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的数量</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UINT32 flags 映射标签</a:t>
            </a: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lang="zh-CN" altLang="en-US" dirty="0">
                <a:solidFill>
                  <a:srgbClr val="333333"/>
                </a:solidFill>
                <a:latin typeface="宋体" panose="02010600030101010101" pitchFamily="2" charset="-122"/>
                <a:ea typeface="宋体" panose="02010600030101010101" pitchFamily="2" charset="-122"/>
              </a:rPr>
              <a:t>返回值</a:t>
            </a:r>
            <a:endParaRPr lang="en-US" altLang="zh-CN" dirty="0">
              <a:solidFill>
                <a:srgbClr val="333333"/>
              </a:solidFill>
              <a:latin typeface="宋体" panose="02010600030101010101" pitchFamily="2" charset="-122"/>
              <a:ea typeface="宋体" panose="02010600030101010101" pitchFamily="2" charset="-122"/>
            </a:endParaRPr>
          </a:p>
          <a:p>
            <a:pPr marR="0" lvl="0" algn="l" defTabSz="914400" rtl="0" eaLnBrk="0" fontAlgn="base" latinLnBrk="0" hangingPunct="0">
              <a:lnSpc>
                <a:spcPct val="150000"/>
              </a:lnSpc>
              <a:spcBef>
                <a:spcPct val="0"/>
              </a:spcBef>
              <a:spcAft>
                <a:spcPct val="0"/>
              </a:spcAft>
              <a:buClrTx/>
              <a:buSzTx/>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成功映射的数量</a:t>
            </a: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3"/>
          <a:stretch>
            <a:fillRect/>
          </a:stretch>
        </p:blipFill>
        <p:spPr>
          <a:xfrm>
            <a:off x="6308352" y="2356291"/>
            <a:ext cx="4444473" cy="2163896"/>
          </a:xfrm>
          <a:prstGeom prst="rect">
            <a:avLst/>
          </a:prstGeom>
        </p:spPr>
      </p:pic>
      <p:pic>
        <p:nvPicPr>
          <p:cNvPr id="8" name="图片 7"/>
          <p:cNvPicPr>
            <a:picLocks noChangeAspect="1"/>
          </p:cNvPicPr>
          <p:nvPr/>
        </p:nvPicPr>
        <p:blipFill>
          <a:blip r:embed="rId4"/>
          <a:stretch>
            <a:fillRect/>
          </a:stretch>
        </p:blipFill>
        <p:spPr>
          <a:xfrm>
            <a:off x="5188979" y="4961176"/>
            <a:ext cx="6573668" cy="723104"/>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5338764" y="1007733"/>
            <a:ext cx="540000" cy="540000"/>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dirty="0">
              <a:ln>
                <a:noFill/>
              </a:ln>
              <a:solidFill>
                <a:srgbClr val="000000"/>
              </a:solidFill>
              <a:effectLst/>
              <a:uLnTx/>
              <a:uFillTx/>
              <a:latin typeface="Arial"/>
              <a:ea typeface="宋体"/>
              <a:cs typeface="+mn-cs"/>
            </a:endParaRPr>
          </a:p>
        </p:txBody>
      </p:sp>
      <p:sp>
        <p:nvSpPr>
          <p:cNvPr id="28" name="TextBox 11"/>
          <p:cNvSpPr txBox="1"/>
          <p:nvPr/>
        </p:nvSpPr>
        <p:spPr>
          <a:xfrm>
            <a:off x="5310448" y="1047589"/>
            <a:ext cx="749547"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2800" b="0" i="0" u="none" strike="noStrike" kern="1200" cap="none" spc="0" normalizeH="0" baseline="0" noProof="0" dirty="0">
                <a:ln>
                  <a:noFill/>
                </a:ln>
                <a:solidFill>
                  <a:srgbClr val="FFFFFF"/>
                </a:solidFill>
                <a:effectLst/>
                <a:uLnTx/>
                <a:uFillTx/>
                <a:latin typeface="Arial Black"/>
                <a:ea typeface="宋体"/>
                <a:cs typeface="+mn-cs"/>
              </a:rPr>
              <a:t>01</a:t>
            </a:r>
            <a:endParaRPr kumimoji="0" lang="zh-CN" altLang="en-US" sz="28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30" name="Rectangle 18"/>
          <p:cNvSpPr/>
          <p:nvPr/>
        </p:nvSpPr>
        <p:spPr>
          <a:xfrm>
            <a:off x="6493237" y="979545"/>
            <a:ext cx="4945390" cy="540000"/>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dirty="0">
              <a:ln>
                <a:noFill/>
              </a:ln>
              <a:solidFill>
                <a:srgbClr val="000000"/>
              </a:solidFill>
              <a:effectLst/>
              <a:uLnTx/>
              <a:uFillTx/>
              <a:latin typeface="Arial"/>
              <a:ea typeface="宋体"/>
              <a:cs typeface="+mn-cs"/>
            </a:endParaRPr>
          </a:p>
        </p:txBody>
      </p:sp>
      <p:sp>
        <p:nvSpPr>
          <p:cNvPr id="31" name="TextBox 19"/>
          <p:cNvSpPr txBox="1"/>
          <p:nvPr/>
        </p:nvSpPr>
        <p:spPr>
          <a:xfrm>
            <a:off x="6568343" y="1008062"/>
            <a:ext cx="513840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rPr>
              <a:t>基础概念</a:t>
            </a:r>
          </a:p>
        </p:txBody>
      </p:sp>
      <p:sp>
        <p:nvSpPr>
          <p:cNvPr id="32" name="Rectangle 24"/>
          <p:cNvSpPr/>
          <p:nvPr/>
        </p:nvSpPr>
        <p:spPr>
          <a:xfrm>
            <a:off x="5338764" y="1851014"/>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35" name="Rectangle 26"/>
          <p:cNvSpPr/>
          <p:nvPr/>
        </p:nvSpPr>
        <p:spPr>
          <a:xfrm>
            <a:off x="6463576" y="1880643"/>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37" name="TextBox 27"/>
          <p:cNvSpPr txBox="1"/>
          <p:nvPr/>
        </p:nvSpPr>
        <p:spPr>
          <a:xfrm>
            <a:off x="6568343" y="1911820"/>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rPr>
              <a:t>虚实映射初始化函数</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ctr" defTabSz="1219170" rtl="0" eaLnBrk="1" fontAlgn="base" latinLnBrk="0" hangingPunct="1">
              <a:lnSpc>
                <a:spcPct val="100000"/>
              </a:lnSpc>
              <a:spcBef>
                <a:spcPct val="0"/>
              </a:spcBef>
              <a:spcAft>
                <a:spcPct val="0"/>
              </a:spcAft>
              <a:buClrTx/>
              <a:buSzTx/>
              <a:buFont typeface="Arial" charset="0"/>
              <a:buNone/>
              <a:tabLst/>
              <a:defRPr/>
            </a:pPr>
            <a:r>
              <a:rPr kumimoji="0" lang="zh-CN" altLang="en-US" sz="5333" b="1" i="0" u="none" strike="noStrike" kern="1200" cap="none" spc="0" normalizeH="0" baseline="0" noProof="0">
                <a:ln>
                  <a:noFill/>
                </a:ln>
                <a:solidFill>
                  <a:srgbClr val="254061"/>
                </a:solidFill>
                <a:effectLst/>
                <a:uLnTx/>
                <a:uFillTx/>
                <a:latin typeface="微软雅黑"/>
                <a:ea typeface="微软雅黑"/>
                <a:cs typeface="+mn-cs"/>
              </a:rPr>
              <a:t>分享内容</a:t>
            </a:r>
            <a:endParaRPr kumimoji="0" lang="en-US" sz="5333" b="1" i="0" u="none" strike="noStrike" kern="1200" cap="none" spc="0" normalizeH="0" baseline="0" noProof="0">
              <a:ln>
                <a:noFill/>
              </a:ln>
              <a:solidFill>
                <a:srgbClr val="254061"/>
              </a:solidFill>
              <a:effectLst/>
              <a:uLnTx/>
              <a:uFillTx/>
              <a:latin typeface="微软雅黑"/>
              <a:ea typeface="微软雅黑"/>
              <a:cs typeface="+mn-cs"/>
            </a:endParaRPr>
          </a:p>
          <a:p>
            <a:pPr marL="0" marR="0" lvl="0" indent="0" algn="ctr" defTabSz="1219170" rtl="0" eaLnBrk="1" fontAlgn="base" latinLnBrk="0" hangingPunct="1">
              <a:lnSpc>
                <a:spcPct val="100000"/>
              </a:lnSpc>
              <a:spcBef>
                <a:spcPct val="0"/>
              </a:spcBef>
              <a:spcAft>
                <a:spcPct val="0"/>
              </a:spcAft>
              <a:buClrTx/>
              <a:buSzTx/>
              <a:buFont typeface="Arial" charset="0"/>
              <a:buNone/>
              <a:tabLst/>
              <a:defRPr/>
            </a:pPr>
            <a:r>
              <a:rPr kumimoji="0" lang="en-US" sz="3733" b="1" i="0" u="none" strike="noStrike" kern="1200" cap="none" spc="0" normalizeH="0" baseline="0" noProof="0">
                <a:ln>
                  <a:noFill/>
                </a:ln>
                <a:solidFill>
                  <a:srgbClr val="254061"/>
                </a:solidFill>
                <a:effectLst/>
                <a:uLnTx/>
                <a:uFillTx/>
                <a:latin typeface="微软雅黑"/>
                <a:ea typeface="微软雅黑"/>
                <a:cs typeface="+mn-cs"/>
              </a:rPr>
              <a:t>Contents</a:t>
            </a:r>
            <a:endParaRPr kumimoji="0" lang="zh-CN" altLang="en-US" sz="3733" b="1" i="0" u="none" strike="noStrike" kern="1200" cap="none" spc="0" normalizeH="0" baseline="0" noProof="0">
              <a:ln>
                <a:noFill/>
              </a:ln>
              <a:solidFill>
                <a:srgbClr val="254061"/>
              </a:solidFill>
              <a:effectLst/>
              <a:uLnTx/>
              <a:uFillTx/>
              <a:latin typeface="微软雅黑"/>
              <a:ea typeface="微软雅黑"/>
              <a:cs typeface="+mn-cs"/>
            </a:endParaRPr>
          </a:p>
        </p:txBody>
      </p:sp>
      <p:sp>
        <p:nvSpPr>
          <p:cNvPr id="5" name="Rectangle 24">
            <a:extLst>
              <a:ext uri="{FF2B5EF4-FFF2-40B4-BE49-F238E27FC236}">
                <a16:creationId xmlns:a16="http://schemas.microsoft.com/office/drawing/2014/main" id="{2E75DE12-1AF3-D96F-3516-30D311668B9A}"/>
              </a:ext>
            </a:extLst>
          </p:cNvPr>
          <p:cNvSpPr/>
          <p:nvPr/>
        </p:nvSpPr>
        <p:spPr>
          <a:xfrm>
            <a:off x="5344161" y="2634588"/>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6" name="Rectangle 24">
            <a:extLst>
              <a:ext uri="{FF2B5EF4-FFF2-40B4-BE49-F238E27FC236}">
                <a16:creationId xmlns:a16="http://schemas.microsoft.com/office/drawing/2014/main" id="{C2782313-0043-3DE6-317A-0FA659EF3EA6}"/>
              </a:ext>
            </a:extLst>
          </p:cNvPr>
          <p:cNvSpPr/>
          <p:nvPr/>
        </p:nvSpPr>
        <p:spPr>
          <a:xfrm>
            <a:off x="5355225" y="3429000"/>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7" name="Rectangle 24">
            <a:extLst>
              <a:ext uri="{FF2B5EF4-FFF2-40B4-BE49-F238E27FC236}">
                <a16:creationId xmlns:a16="http://schemas.microsoft.com/office/drawing/2014/main" id="{C374B366-54A9-1060-894D-4F29B75B88EF}"/>
              </a:ext>
            </a:extLst>
          </p:cNvPr>
          <p:cNvSpPr/>
          <p:nvPr/>
        </p:nvSpPr>
        <p:spPr>
          <a:xfrm>
            <a:off x="5355225" y="4223412"/>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8" name="Rectangle 24">
            <a:extLst>
              <a:ext uri="{FF2B5EF4-FFF2-40B4-BE49-F238E27FC236}">
                <a16:creationId xmlns:a16="http://schemas.microsoft.com/office/drawing/2014/main" id="{F3ABB416-9A5F-74A7-C82E-44B7A9A69728}"/>
              </a:ext>
            </a:extLst>
          </p:cNvPr>
          <p:cNvSpPr/>
          <p:nvPr/>
        </p:nvSpPr>
        <p:spPr>
          <a:xfrm>
            <a:off x="5355225" y="4962561"/>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9" name="Rectangle 24">
            <a:extLst>
              <a:ext uri="{FF2B5EF4-FFF2-40B4-BE49-F238E27FC236}">
                <a16:creationId xmlns:a16="http://schemas.microsoft.com/office/drawing/2014/main" id="{D424352A-A8C3-2828-2FF2-E7A053135301}"/>
              </a:ext>
            </a:extLst>
          </p:cNvPr>
          <p:cNvSpPr/>
          <p:nvPr/>
        </p:nvSpPr>
        <p:spPr>
          <a:xfrm>
            <a:off x="5355225" y="5701710"/>
            <a:ext cx="540000"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10" name="TextBox 25">
            <a:extLst>
              <a:ext uri="{FF2B5EF4-FFF2-40B4-BE49-F238E27FC236}">
                <a16:creationId xmlns:a16="http://schemas.microsoft.com/office/drawing/2014/main" id="{FC4C4400-0606-A0B7-AC48-C3A9A70274E6}"/>
              </a:ext>
            </a:extLst>
          </p:cNvPr>
          <p:cNvSpPr txBox="1"/>
          <p:nvPr/>
        </p:nvSpPr>
        <p:spPr>
          <a:xfrm>
            <a:off x="5338764" y="1874553"/>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2800" b="0" i="0" u="none" strike="noStrike" kern="1200" cap="none" spc="0" normalizeH="0" baseline="0" noProof="0" dirty="0">
                <a:ln>
                  <a:noFill/>
                </a:ln>
                <a:solidFill>
                  <a:srgbClr val="FFFFFF"/>
                </a:solidFill>
                <a:effectLst/>
                <a:uLnTx/>
                <a:uFillTx/>
                <a:latin typeface="Arial Black"/>
                <a:ea typeface="宋体"/>
                <a:cs typeface="+mn-cs"/>
              </a:rPr>
              <a:t>02</a:t>
            </a:r>
            <a:endParaRPr kumimoji="0" lang="zh-CN" altLang="en-US" sz="28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33" name="TextBox 25"/>
          <p:cNvSpPr txBox="1"/>
          <p:nvPr/>
        </p:nvSpPr>
        <p:spPr>
          <a:xfrm>
            <a:off x="5310447" y="2627829"/>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2800" b="0" i="0" u="none" strike="noStrike" kern="1200" cap="none" spc="0" normalizeH="0" baseline="0" noProof="0" dirty="0">
                <a:ln>
                  <a:noFill/>
                </a:ln>
                <a:solidFill>
                  <a:srgbClr val="FFFFFF"/>
                </a:solidFill>
                <a:effectLst/>
                <a:uLnTx/>
                <a:uFillTx/>
                <a:latin typeface="Arial Black"/>
                <a:ea typeface="宋体"/>
                <a:cs typeface="+mn-cs"/>
              </a:rPr>
              <a:t>03</a:t>
            </a:r>
            <a:endParaRPr kumimoji="0" lang="zh-CN" altLang="en-US" sz="28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11" name="TextBox 25">
            <a:extLst>
              <a:ext uri="{FF2B5EF4-FFF2-40B4-BE49-F238E27FC236}">
                <a16:creationId xmlns:a16="http://schemas.microsoft.com/office/drawing/2014/main" id="{16669449-14C2-BF7B-171D-DAB174CA37FF}"/>
              </a:ext>
            </a:extLst>
          </p:cNvPr>
          <p:cNvSpPr txBox="1"/>
          <p:nvPr/>
        </p:nvSpPr>
        <p:spPr>
          <a:xfrm>
            <a:off x="5310447" y="3411493"/>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2800" b="0" i="0" u="none" strike="noStrike" kern="1200" cap="none" spc="0" normalizeH="0" baseline="0" noProof="0" dirty="0">
                <a:ln>
                  <a:noFill/>
                </a:ln>
                <a:solidFill>
                  <a:srgbClr val="FFFFFF"/>
                </a:solidFill>
                <a:effectLst/>
                <a:uLnTx/>
                <a:uFillTx/>
                <a:latin typeface="Arial Black"/>
                <a:ea typeface="宋体"/>
                <a:cs typeface="+mn-cs"/>
              </a:rPr>
              <a:t>04</a:t>
            </a:r>
            <a:endParaRPr kumimoji="0" lang="zh-CN" altLang="en-US" sz="28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12" name="TextBox 25">
            <a:extLst>
              <a:ext uri="{FF2B5EF4-FFF2-40B4-BE49-F238E27FC236}">
                <a16:creationId xmlns:a16="http://schemas.microsoft.com/office/drawing/2014/main" id="{C8B82C64-1EFD-02AF-B07D-C9C52A372281}"/>
              </a:ext>
            </a:extLst>
          </p:cNvPr>
          <p:cNvSpPr txBox="1"/>
          <p:nvPr/>
        </p:nvSpPr>
        <p:spPr>
          <a:xfrm>
            <a:off x="5338764" y="4208069"/>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2800" b="0" i="0" u="none" strike="noStrike" kern="1200" cap="none" spc="0" normalizeH="0" baseline="0" noProof="0" dirty="0">
                <a:ln>
                  <a:noFill/>
                </a:ln>
                <a:solidFill>
                  <a:srgbClr val="FFFFFF"/>
                </a:solidFill>
                <a:effectLst/>
                <a:uLnTx/>
                <a:uFillTx/>
                <a:latin typeface="Arial Black"/>
                <a:ea typeface="宋体"/>
                <a:cs typeface="+mn-cs"/>
              </a:rPr>
              <a:t>05</a:t>
            </a:r>
            <a:endParaRPr kumimoji="0" lang="zh-CN" altLang="en-US" sz="28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13" name="TextBox 25">
            <a:extLst>
              <a:ext uri="{FF2B5EF4-FFF2-40B4-BE49-F238E27FC236}">
                <a16:creationId xmlns:a16="http://schemas.microsoft.com/office/drawing/2014/main" id="{6ED665FD-416A-0C5B-A700-7ACB8A0D92B0}"/>
              </a:ext>
            </a:extLst>
          </p:cNvPr>
          <p:cNvSpPr txBox="1"/>
          <p:nvPr/>
        </p:nvSpPr>
        <p:spPr>
          <a:xfrm>
            <a:off x="5338764" y="4961345"/>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2800" b="0" i="0" u="none" strike="noStrike" kern="1200" cap="none" spc="0" normalizeH="0" baseline="0" noProof="0" dirty="0">
                <a:ln>
                  <a:noFill/>
                </a:ln>
                <a:solidFill>
                  <a:srgbClr val="FFFFFF"/>
                </a:solidFill>
                <a:effectLst/>
                <a:uLnTx/>
                <a:uFillTx/>
                <a:latin typeface="Arial Black"/>
                <a:ea typeface="宋体"/>
                <a:cs typeface="+mn-cs"/>
              </a:rPr>
              <a:t>06</a:t>
            </a:r>
            <a:endParaRPr kumimoji="0" lang="zh-CN" altLang="en-US" sz="28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14" name="TextBox 25">
            <a:extLst>
              <a:ext uri="{FF2B5EF4-FFF2-40B4-BE49-F238E27FC236}">
                <a16:creationId xmlns:a16="http://schemas.microsoft.com/office/drawing/2014/main" id="{60D8F70A-EB05-C61B-3202-E965BA7BC4F2}"/>
              </a:ext>
            </a:extLst>
          </p:cNvPr>
          <p:cNvSpPr txBox="1"/>
          <p:nvPr/>
        </p:nvSpPr>
        <p:spPr>
          <a:xfrm>
            <a:off x="5308948" y="5779296"/>
            <a:ext cx="74954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2800" b="0" i="0" u="none" strike="noStrike" kern="1200" cap="none" spc="0" normalizeH="0" baseline="0" noProof="0" dirty="0">
                <a:ln>
                  <a:noFill/>
                </a:ln>
                <a:solidFill>
                  <a:srgbClr val="FFFFFF"/>
                </a:solidFill>
                <a:effectLst/>
                <a:uLnTx/>
                <a:uFillTx/>
                <a:latin typeface="Arial Black"/>
                <a:ea typeface="宋体"/>
                <a:cs typeface="+mn-cs"/>
              </a:rPr>
              <a:t>07</a:t>
            </a:r>
            <a:endParaRPr kumimoji="0" lang="zh-CN" altLang="en-US" sz="28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15" name="Rectangle 26">
            <a:extLst>
              <a:ext uri="{FF2B5EF4-FFF2-40B4-BE49-F238E27FC236}">
                <a16:creationId xmlns:a16="http://schemas.microsoft.com/office/drawing/2014/main" id="{66E0EFE5-9FE2-A6AB-59DE-A15986AE8EB6}"/>
              </a:ext>
            </a:extLst>
          </p:cNvPr>
          <p:cNvSpPr/>
          <p:nvPr/>
        </p:nvSpPr>
        <p:spPr>
          <a:xfrm>
            <a:off x="6463576" y="2634588"/>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16" name="Rectangle 26">
            <a:extLst>
              <a:ext uri="{FF2B5EF4-FFF2-40B4-BE49-F238E27FC236}">
                <a16:creationId xmlns:a16="http://schemas.microsoft.com/office/drawing/2014/main" id="{8E3AF9B9-6742-6B8F-E371-99BAC3D885B6}"/>
              </a:ext>
            </a:extLst>
          </p:cNvPr>
          <p:cNvSpPr/>
          <p:nvPr/>
        </p:nvSpPr>
        <p:spPr>
          <a:xfrm>
            <a:off x="6463575" y="3429000"/>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17" name="Rectangle 26">
            <a:extLst>
              <a:ext uri="{FF2B5EF4-FFF2-40B4-BE49-F238E27FC236}">
                <a16:creationId xmlns:a16="http://schemas.microsoft.com/office/drawing/2014/main" id="{B505065F-2527-2D01-1CF2-E3A3F6EEF53D}"/>
              </a:ext>
            </a:extLst>
          </p:cNvPr>
          <p:cNvSpPr/>
          <p:nvPr/>
        </p:nvSpPr>
        <p:spPr>
          <a:xfrm>
            <a:off x="6463574" y="4208069"/>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18" name="Rectangle 26">
            <a:extLst>
              <a:ext uri="{FF2B5EF4-FFF2-40B4-BE49-F238E27FC236}">
                <a16:creationId xmlns:a16="http://schemas.microsoft.com/office/drawing/2014/main" id="{B019220E-ECEB-9A80-77BE-45533BCAB047}"/>
              </a:ext>
            </a:extLst>
          </p:cNvPr>
          <p:cNvSpPr/>
          <p:nvPr/>
        </p:nvSpPr>
        <p:spPr>
          <a:xfrm>
            <a:off x="6463573" y="4961345"/>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19" name="Rectangle 26">
            <a:extLst>
              <a:ext uri="{FF2B5EF4-FFF2-40B4-BE49-F238E27FC236}">
                <a16:creationId xmlns:a16="http://schemas.microsoft.com/office/drawing/2014/main" id="{5557E665-44D8-7AFB-0DB1-7C2109349360}"/>
              </a:ext>
            </a:extLst>
          </p:cNvPr>
          <p:cNvSpPr/>
          <p:nvPr/>
        </p:nvSpPr>
        <p:spPr>
          <a:xfrm>
            <a:off x="6478406" y="5701710"/>
            <a:ext cx="4975051" cy="5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20" name="TextBox 27">
            <a:extLst>
              <a:ext uri="{FF2B5EF4-FFF2-40B4-BE49-F238E27FC236}">
                <a16:creationId xmlns:a16="http://schemas.microsoft.com/office/drawing/2014/main" id="{B9B0B4F5-14FD-003F-735F-757B8379D071}"/>
              </a:ext>
            </a:extLst>
          </p:cNvPr>
          <p:cNvSpPr txBox="1"/>
          <p:nvPr/>
        </p:nvSpPr>
        <p:spPr>
          <a:xfrm>
            <a:off x="6526512" y="2641397"/>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rPr>
              <a:t>虚实映射函数</a:t>
            </a:r>
          </a:p>
        </p:txBody>
      </p:sp>
      <p:sp>
        <p:nvSpPr>
          <p:cNvPr id="21" name="TextBox 27">
            <a:extLst>
              <a:ext uri="{FF2B5EF4-FFF2-40B4-BE49-F238E27FC236}">
                <a16:creationId xmlns:a16="http://schemas.microsoft.com/office/drawing/2014/main" id="{8DB42E5B-1896-BACE-77DC-6398C1B6AC1D}"/>
              </a:ext>
            </a:extLst>
          </p:cNvPr>
          <p:cNvSpPr txBox="1"/>
          <p:nvPr/>
        </p:nvSpPr>
        <p:spPr>
          <a:xfrm>
            <a:off x="6526511" y="3427385"/>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rPr>
              <a:t>虚实映射解除函数</a:t>
            </a:r>
          </a:p>
        </p:txBody>
      </p:sp>
      <p:sp>
        <p:nvSpPr>
          <p:cNvPr id="22" name="TextBox 27">
            <a:extLst>
              <a:ext uri="{FF2B5EF4-FFF2-40B4-BE49-F238E27FC236}">
                <a16:creationId xmlns:a16="http://schemas.microsoft.com/office/drawing/2014/main" id="{846248F1-D3DB-4CBA-B704-56339D2C9A69}"/>
              </a:ext>
            </a:extLst>
          </p:cNvPr>
          <p:cNvSpPr txBox="1"/>
          <p:nvPr/>
        </p:nvSpPr>
        <p:spPr>
          <a:xfrm>
            <a:off x="6493237" y="4232688"/>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rPr>
              <a:t>虚实映射查询函数</a:t>
            </a:r>
          </a:p>
        </p:txBody>
      </p:sp>
      <p:sp>
        <p:nvSpPr>
          <p:cNvPr id="23" name="TextBox 27">
            <a:extLst>
              <a:ext uri="{FF2B5EF4-FFF2-40B4-BE49-F238E27FC236}">
                <a16:creationId xmlns:a16="http://schemas.microsoft.com/office/drawing/2014/main" id="{72325C69-5BA6-3D4A-6862-4C3C71D66EE0}"/>
              </a:ext>
            </a:extLst>
          </p:cNvPr>
          <p:cNvSpPr txBox="1"/>
          <p:nvPr/>
        </p:nvSpPr>
        <p:spPr>
          <a:xfrm>
            <a:off x="6526511" y="4961345"/>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altLang="zh-CN" sz="2800" b="1" i="0" u="none" strike="noStrike" kern="1200" cap="none" spc="0" normalizeH="0" baseline="0" noProof="0" dirty="0">
                <a:ln>
                  <a:noFill/>
                </a:ln>
                <a:solidFill>
                  <a:srgbClr val="FFFFFF"/>
                </a:solidFill>
                <a:effectLst/>
                <a:uLnTx/>
                <a:uFillTx/>
                <a:latin typeface="微软雅黑"/>
                <a:ea typeface="微软雅黑"/>
                <a:cs typeface="+mn-cs"/>
              </a:rPr>
              <a:t>flag</a:t>
            </a:r>
            <a:r>
              <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rPr>
              <a:t>标签属性</a:t>
            </a:r>
          </a:p>
        </p:txBody>
      </p:sp>
      <p:sp>
        <p:nvSpPr>
          <p:cNvPr id="24" name="TextBox 27">
            <a:extLst>
              <a:ext uri="{FF2B5EF4-FFF2-40B4-BE49-F238E27FC236}">
                <a16:creationId xmlns:a16="http://schemas.microsoft.com/office/drawing/2014/main" id="{A290E666-B1C9-D4CE-456E-D14AAB3B5F67}"/>
              </a:ext>
            </a:extLst>
          </p:cNvPr>
          <p:cNvSpPr txBox="1"/>
          <p:nvPr/>
        </p:nvSpPr>
        <p:spPr>
          <a:xfrm>
            <a:off x="6463573" y="5684930"/>
            <a:ext cx="5222069"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2800" b="1" i="0" u="none" strike="noStrike" kern="1200" cap="none" spc="0" normalizeH="0" baseline="0" noProof="0" dirty="0">
                <a:ln>
                  <a:noFill/>
                </a:ln>
                <a:solidFill>
                  <a:srgbClr val="FFFFFF"/>
                </a:solidFill>
                <a:effectLst/>
                <a:uLnTx/>
                <a:uFillTx/>
                <a:latin typeface="微软雅黑"/>
                <a:ea typeface="微软雅黑"/>
                <a:cs typeface="+mn-cs"/>
              </a:rPr>
              <a:t>其他函数</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071" y="122660"/>
            <a:ext cx="3461657" cy="609177"/>
          </a:xfrm>
        </p:spPr>
        <p:txBody>
          <a:bodyPr/>
          <a:lstStyle/>
          <a:p>
            <a:r>
              <a:rPr lang="zh-CN" altLang="en-US" sz="3600" dirty="0"/>
              <a:t>造页表流程概述</a:t>
            </a:r>
          </a:p>
        </p:txBody>
      </p:sp>
      <p:pic>
        <p:nvPicPr>
          <p:cNvPr id="5122" name="Picture 2" descr="https://docimg5.docs.qq.com/image/AgAABVJx1xy3bRkHO2BGiJiB-YVlTcmN.png?imageMogr2/thumbnail/1600x%3E/ignore-error/1"/>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a:fillRect/>
          </a:stretch>
        </p:blipFill>
        <p:spPr bwMode="auto">
          <a:xfrm>
            <a:off x="673385" y="1166018"/>
            <a:ext cx="8276199" cy="45259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3546021" y="894670"/>
            <a:ext cx="8238854" cy="2871736"/>
          </a:xfrm>
          <a:prstGeom prst="rect">
            <a:avLst/>
          </a:prstGeom>
        </p:spPr>
      </p:pic>
      <p:pic>
        <p:nvPicPr>
          <p:cNvPr id="5" name="图片 4"/>
          <p:cNvPicPr>
            <a:picLocks noChangeAspect="1"/>
          </p:cNvPicPr>
          <p:nvPr/>
        </p:nvPicPr>
        <p:blipFill>
          <a:blip r:embed="rId4"/>
          <a:stretch>
            <a:fillRect/>
          </a:stretch>
        </p:blipFill>
        <p:spPr>
          <a:xfrm>
            <a:off x="1097001" y="5501537"/>
            <a:ext cx="7744906" cy="1086002"/>
          </a:xfrm>
          <a:prstGeom prst="rect">
            <a:avLst/>
          </a:prstGeom>
        </p:spPr>
      </p:pic>
      <p:pic>
        <p:nvPicPr>
          <p:cNvPr id="6" name="图片 5"/>
          <p:cNvPicPr>
            <a:picLocks noChangeAspect="1"/>
          </p:cNvPicPr>
          <p:nvPr/>
        </p:nvPicPr>
        <p:blipFill>
          <a:blip r:embed="rId5"/>
          <a:stretch>
            <a:fillRect/>
          </a:stretch>
        </p:blipFill>
        <p:spPr>
          <a:xfrm>
            <a:off x="3487348" y="3766406"/>
            <a:ext cx="8535591" cy="186716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190059" y="704741"/>
            <a:ext cx="291137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fontAlgn="base">
              <a:spcAft>
                <a:spcPct val="0"/>
              </a:spcAft>
              <a:buClrTx/>
              <a:buSzTx/>
            </a:pPr>
            <a:r>
              <a:rPr lang="zh-CN" altLang="zh-CN" sz="3600" dirty="0"/>
              <a:t>OsMapSection</a:t>
            </a:r>
          </a:p>
        </p:txBody>
      </p:sp>
      <p:sp>
        <p:nvSpPr>
          <p:cNvPr id="5" name="Rectangle 2"/>
          <p:cNvSpPr>
            <a:spLocks noChangeArrowheads="1"/>
          </p:cNvSpPr>
          <p:nvPr/>
        </p:nvSpPr>
        <p:spPr bwMode="auto">
          <a:xfrm>
            <a:off x="642937" y="1347133"/>
            <a:ext cx="10225876" cy="3362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Char char="•"/>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作用：生成</a:t>
            </a:r>
            <a:r>
              <a:rPr kumimoji="0" lang="zh-CN" altLang="zh-CN" b="1"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L1 section类型页表项</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并保存</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50000"/>
              </a:lnSpc>
              <a:spcBef>
                <a:spcPct val="0"/>
              </a:spcBef>
              <a:spcAft>
                <a:spcPct val="0"/>
              </a:spcAft>
              <a:buClrTx/>
              <a:buSzTx/>
              <a:buFontTx/>
              <a:buChar char="•"/>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实现原理：</a:t>
            </a:r>
            <a:endParaRPr kumimoji="0" lang="zh-CN" altLang="zh-CN" b="0" i="0" u="none" strike="noStrike" cap="none" normalizeH="0" baseline="0" dirty="0">
              <a:ln>
                <a:noFill/>
              </a:ln>
              <a:solidFill>
                <a:schemeClr val="tx1"/>
              </a:solidFill>
              <a:effectLst/>
            </a:endParaRPr>
          </a:p>
          <a:p>
            <a:pPr marL="457200" marR="0" lvl="1" indent="0" algn="l" defTabSz="914400" rtl="0" eaLnBrk="0" fontAlgn="base" latinLnBrk="0" hangingPunct="0">
              <a:lnSpc>
                <a:spcPct val="150000"/>
              </a:lnSpc>
              <a:spcBef>
                <a:spcPct val="0"/>
              </a:spcBef>
              <a:spcAft>
                <a:spcPct val="0"/>
              </a:spcAft>
              <a:buClrTx/>
              <a:buSzTx/>
              <a:buFontTx/>
              <a:buAutoNum type="arabicPeriod"/>
            </a:pPr>
            <a:r>
              <a:rPr kumimoji="0" lang="zh-CN" altLang="zh-CN" b="1"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页表项保存的位置</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：OsGetPte1Ptr(archMmu-&gt;virtTtb, *vaddr)</a:t>
            </a:r>
            <a:endParaRPr kumimoji="0" lang="zh-CN" altLang="zh-CN" b="0" i="0" u="none" strike="noStrike" cap="none" normalizeH="0" baseline="0" dirty="0">
              <a:ln>
                <a:noFill/>
              </a:ln>
              <a:solidFill>
                <a:schemeClr val="tx1"/>
              </a:solidFill>
              <a:effectLst/>
            </a:endParaRPr>
          </a:p>
          <a:p>
            <a:pPr marL="457200" marR="0" lvl="1" indent="0" algn="l" defTabSz="914400" rtl="0" eaLnBrk="0" fontAlgn="base" latinLnBrk="0" hangingPunct="0">
              <a:lnSpc>
                <a:spcPct val="150000"/>
              </a:lnSpc>
              <a:spcBef>
                <a:spcPct val="0"/>
              </a:spcBef>
              <a:spcAft>
                <a:spcPct val="0"/>
              </a:spcAft>
              <a:buClrTx/>
              <a:buSzTx/>
              <a:buFontTx/>
              <a:buAutoNum type="arabicPeriod"/>
            </a:pPr>
            <a:r>
              <a:rPr kumimoji="0" lang="zh-CN" altLang="zh-CN" b="1"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页表项内容</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：高12位 + MMU标签 + Section类型值</a:t>
            </a:r>
            <a:endParaRPr kumimoji="0" lang="zh-CN" altLang="zh-CN" b="0" i="0" u="none" strike="noStrike" cap="none" normalizeH="0" baseline="0" dirty="0">
              <a:ln>
                <a:noFill/>
              </a:ln>
              <a:solidFill>
                <a:schemeClr val="tx1"/>
              </a:solidFill>
              <a:effectLst/>
            </a:endParaRPr>
          </a:p>
          <a:p>
            <a:pPr lvl="2">
              <a:lnSpc>
                <a:spcPct val="150000"/>
              </a:lnSpc>
              <a:buFontTx/>
              <a:buChar char="•"/>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高12位： OsTruncPte1(*paddr)实地址的高12位后面补20个0 </a:t>
            </a:r>
            <a:endParaRPr kumimoji="0" lang="zh-CN" altLang="zh-CN" b="0" i="0" u="none" strike="noStrike" cap="none" normalizeH="0" baseline="0" dirty="0">
              <a:ln>
                <a:noFill/>
              </a:ln>
              <a:solidFill>
                <a:schemeClr val="tx1"/>
              </a:solidFill>
              <a:effectLst/>
            </a:endParaRPr>
          </a:p>
          <a:p>
            <a:pPr lvl="2">
              <a:lnSpc>
                <a:spcPct val="150000"/>
              </a:lnSpc>
              <a:buFontTx/>
              <a:buChar char="•"/>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MMU标签：将虚拟内存区间权限标签flgs，转换为L1 Section类型页表项的MMU标签属性。</a:t>
            </a:r>
            <a:endParaRPr kumimoji="0" lang="zh-CN" altLang="zh-CN" b="0" i="0" u="none" strike="noStrike" cap="none" normalizeH="0" baseline="0" dirty="0">
              <a:ln>
                <a:noFill/>
              </a:ln>
              <a:solidFill>
                <a:schemeClr val="tx1"/>
              </a:solidFill>
              <a:effectLst/>
            </a:endParaRPr>
          </a:p>
          <a:p>
            <a:pPr lvl="2">
              <a:lnSpc>
                <a:spcPct val="150000"/>
              </a:lnSpc>
              <a:buFontTx/>
              <a:buChar char="•"/>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页表项Section类型值：10</a:t>
            </a: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6147" name="Picture 3" descr="https://docimg9.docs.qq.com/image/AgAABVJx1xwhopmYUkZFmJ_8Gsbr8R37.png?w=1122&amp;h=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881" y="5297258"/>
            <a:ext cx="11467052" cy="7771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p:nvSpPr>
        <p:spPr bwMode="auto">
          <a:xfrm>
            <a:off x="642937" y="6180959"/>
            <a:ext cx="6322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457200" marR="0" lvl="1" indent="0" algn="l" defTabSz="914400" rtl="0" eaLnBrk="0" fontAlgn="base" latinLnBrk="0" hangingPunct="0">
              <a:lnSpc>
                <a:spcPct val="100000"/>
              </a:lnSpc>
              <a:spcBef>
                <a:spcPct val="0"/>
              </a:spcBef>
              <a:spcAft>
                <a:spcPct val="0"/>
              </a:spcAft>
              <a:buClrTx/>
              <a:buSzTx/>
            </a:pPr>
            <a:r>
              <a:rPr kumimoji="0" lang="en-US" altLang="zh-CN" sz="16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a:t>
            </a:r>
            <a:r>
              <a:rPr kumimoji="0" lang="zh-CN" altLang="zh-CN" sz="16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把虚拟地址和物理地址增加1MB的大小，映射数量减去256</a:t>
            </a:r>
            <a:r>
              <a:rPr kumimoji="0" lang="en-US" altLang="zh-CN" sz="1600"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pic>
        <p:nvPicPr>
          <p:cNvPr id="7" name="图片 6"/>
          <p:cNvPicPr>
            <a:picLocks noChangeAspect="1"/>
          </p:cNvPicPr>
          <p:nvPr/>
        </p:nvPicPr>
        <p:blipFill rotWithShape="1">
          <a:blip r:embed="rId3"/>
          <a:srcRect t="5747"/>
          <a:stretch>
            <a:fillRect/>
          </a:stretch>
        </p:blipFill>
        <p:spPr>
          <a:xfrm>
            <a:off x="5895796" y="1378772"/>
            <a:ext cx="2543530" cy="1257044"/>
          </a:xfrm>
          <a:prstGeom prst="rect">
            <a:avLst/>
          </a:prstGeom>
        </p:spPr>
      </p:pic>
      <p:pic>
        <p:nvPicPr>
          <p:cNvPr id="8" name="图片 7"/>
          <p:cNvPicPr>
            <a:picLocks noChangeAspect="1"/>
          </p:cNvPicPr>
          <p:nvPr/>
        </p:nvPicPr>
        <p:blipFill rotWithShape="1">
          <a:blip r:embed="rId4"/>
          <a:srcRect l="740" t="21621"/>
          <a:stretch>
            <a:fillRect/>
          </a:stretch>
        </p:blipFill>
        <p:spPr>
          <a:xfrm>
            <a:off x="4707731" y="677040"/>
            <a:ext cx="6770370" cy="268799"/>
          </a:xfrm>
          <a:prstGeom prst="rect">
            <a:avLst/>
          </a:prstGeom>
        </p:spPr>
      </p:pic>
      <p:pic>
        <p:nvPicPr>
          <p:cNvPr id="9" name="图片 8"/>
          <p:cNvPicPr>
            <a:picLocks noChangeAspect="1"/>
          </p:cNvPicPr>
          <p:nvPr/>
        </p:nvPicPr>
        <p:blipFill rotWithShape="1">
          <a:blip r:embed="rId5"/>
          <a:srcRect t="8084"/>
          <a:stretch>
            <a:fillRect/>
          </a:stretch>
        </p:blipFill>
        <p:spPr>
          <a:xfrm>
            <a:off x="6663812" y="6050756"/>
            <a:ext cx="5058481" cy="656717"/>
          </a:xfrm>
          <a:prstGeom prst="rect">
            <a:avLst/>
          </a:prstGeom>
        </p:spPr>
      </p:pic>
      <p:sp>
        <p:nvSpPr>
          <p:cNvPr id="10" name="矩形 9"/>
          <p:cNvSpPr/>
          <p:nvPr/>
        </p:nvSpPr>
        <p:spPr>
          <a:xfrm>
            <a:off x="826949" y="144858"/>
            <a:ext cx="3302507" cy="458908"/>
          </a:xfrm>
          <a:prstGeom prst="rect">
            <a:avLst/>
          </a:prstGeom>
        </p:spPr>
        <p:txBody>
          <a:bodyPr wrap="none">
            <a:spAutoFit/>
          </a:bodyPr>
          <a:lstStyle/>
          <a:p>
            <a:pPr lvl="0" eaLnBrk="0" fontAlgn="base" hangingPunct="0">
              <a:lnSpc>
                <a:spcPct val="150000"/>
              </a:lnSpc>
              <a:spcBef>
                <a:spcPct val="0"/>
              </a:spcBef>
              <a:spcAft>
                <a:spcPct val="0"/>
              </a:spcAft>
            </a:pPr>
            <a:r>
              <a:rPr kumimoji="0" lang="en-US" altLang="zh-CN" b="0" i="0" u="none" strike="noStrike" cap="none" normalizeH="0" baseline="0" dirty="0">
                <a:ln>
                  <a:noFill/>
                </a:ln>
                <a:solidFill>
                  <a:srgbClr val="252B3A"/>
                </a:solidFill>
                <a:effectLst/>
                <a:latin typeface="微软雅黑" panose="020B0503020204020204" charset="-122"/>
                <a:ea typeface="微软雅黑" panose="020B0503020204020204" charset="-122"/>
              </a:rPr>
              <a:t>【</a:t>
            </a:r>
            <a:r>
              <a:rPr kumimoji="0" lang="zh-CN" altLang="en-US" b="0" i="0" u="none" strike="noStrike" cap="none" normalizeH="0" baseline="0" dirty="0">
                <a:ln>
                  <a:noFill/>
                </a:ln>
                <a:solidFill>
                  <a:srgbClr val="252B3A"/>
                </a:solidFill>
                <a:effectLst/>
                <a:latin typeface="微软雅黑" panose="020B0503020204020204" charset="-122"/>
                <a:ea typeface="微软雅黑" panose="020B0503020204020204" charset="-122"/>
              </a:rPr>
              <a:t>无</a:t>
            </a:r>
            <a:r>
              <a:rPr kumimoji="0" lang="zh-CN" altLang="zh-CN" b="0" i="0" u="none" strike="noStrike" cap="none" normalizeH="0" baseline="0" dirty="0">
                <a:ln>
                  <a:noFill/>
                </a:ln>
                <a:solidFill>
                  <a:srgbClr val="252B3A"/>
                </a:solidFill>
                <a:effectLst/>
                <a:latin typeface="微软雅黑" panose="020B0503020204020204" charset="-122"/>
                <a:ea typeface="微软雅黑" panose="020B0503020204020204" charset="-122"/>
              </a:rPr>
              <a:t>需要使用L2映射</a:t>
            </a:r>
            <a:r>
              <a:rPr kumimoji="0" lang="zh-CN" altLang="en-US" b="0" i="0" u="none" strike="noStrike" cap="none" normalizeH="0" baseline="0" dirty="0">
                <a:ln>
                  <a:noFill/>
                </a:ln>
                <a:solidFill>
                  <a:srgbClr val="252B3A"/>
                </a:solidFill>
                <a:effectLst/>
                <a:latin typeface="微软雅黑" panose="020B0503020204020204" charset="-122"/>
                <a:ea typeface="微软雅黑" panose="020B0503020204020204" charset="-122"/>
              </a:rPr>
              <a:t>的情况</a:t>
            </a:r>
            <a:r>
              <a:rPr kumimoji="0" lang="en-US" altLang="zh-CN" b="0" i="0" u="none" strike="noStrike" cap="none" normalizeH="0" baseline="0" dirty="0">
                <a:ln>
                  <a:noFill/>
                </a:ln>
                <a:solidFill>
                  <a:srgbClr val="252B3A"/>
                </a:solidFill>
                <a:effectLst/>
                <a:latin typeface="微软雅黑" panose="020B0503020204020204" charset="-122"/>
                <a:ea typeface="微软雅黑" panose="020B0503020204020204" charset="-122"/>
              </a:rPr>
              <a:t>】</a:t>
            </a:r>
          </a:p>
        </p:txBody>
      </p:sp>
      <p:pic>
        <p:nvPicPr>
          <p:cNvPr id="11" name="图片 10"/>
          <p:cNvPicPr>
            <a:picLocks noChangeAspect="1"/>
          </p:cNvPicPr>
          <p:nvPr/>
        </p:nvPicPr>
        <p:blipFill>
          <a:blip r:embed="rId6"/>
          <a:stretch>
            <a:fillRect/>
          </a:stretch>
        </p:blipFill>
        <p:spPr>
          <a:xfrm>
            <a:off x="5742263" y="4468665"/>
            <a:ext cx="5258534" cy="285790"/>
          </a:xfrm>
          <a:prstGeom prst="rect">
            <a:avLst/>
          </a:prstGeom>
        </p:spPr>
      </p:pic>
      <p:pic>
        <p:nvPicPr>
          <p:cNvPr id="12" name="图片 11"/>
          <p:cNvPicPr>
            <a:picLocks noChangeAspect="1"/>
          </p:cNvPicPr>
          <p:nvPr/>
        </p:nvPicPr>
        <p:blipFill rotWithShape="1">
          <a:blip r:embed="rId7"/>
          <a:srcRect b="6325"/>
          <a:stretch>
            <a:fillRect/>
          </a:stretch>
        </p:blipFill>
        <p:spPr>
          <a:xfrm>
            <a:off x="1207566" y="4972559"/>
            <a:ext cx="10521537" cy="32334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56133" y="1021169"/>
            <a:ext cx="2977097" cy="458908"/>
          </a:xfrm>
          <a:prstGeom prst="rect">
            <a:avLst/>
          </a:prstGeom>
        </p:spPr>
        <p:txBody>
          <a:bodyPr wrap="none">
            <a:spAutoFit/>
          </a:bodyPr>
          <a:lstStyle/>
          <a:p>
            <a:pPr lvl="0" eaLnBrk="0" fontAlgn="base" hangingPunct="0">
              <a:lnSpc>
                <a:spcPct val="150000"/>
              </a:lnSpc>
              <a:spcBef>
                <a:spcPct val="0"/>
              </a:spcBef>
              <a:spcAft>
                <a:spcPct val="0"/>
              </a:spcAft>
            </a:pPr>
            <a:r>
              <a:rPr kumimoji="0" lang="en-US" altLang="zh-CN" b="0" i="0" u="none" strike="noStrike" cap="none" normalizeH="0" baseline="0" dirty="0">
                <a:ln>
                  <a:noFill/>
                </a:ln>
                <a:solidFill>
                  <a:srgbClr val="252B3A"/>
                </a:solidFill>
                <a:effectLst/>
                <a:latin typeface="微软雅黑" panose="020B0503020204020204" charset="-122"/>
                <a:ea typeface="微软雅黑" panose="020B0503020204020204" charset="-122"/>
              </a:rPr>
              <a:t>【</a:t>
            </a:r>
            <a:r>
              <a:rPr kumimoji="0" lang="zh-CN" altLang="zh-CN" b="0" i="0" u="none" strike="noStrike" cap="none" normalizeH="0" baseline="0" dirty="0">
                <a:ln>
                  <a:noFill/>
                </a:ln>
                <a:solidFill>
                  <a:srgbClr val="252B3A"/>
                </a:solidFill>
                <a:effectLst/>
                <a:latin typeface="微软雅黑" panose="020B0503020204020204" charset="-122"/>
                <a:ea typeface="微软雅黑" panose="020B0503020204020204" charset="-122"/>
              </a:rPr>
              <a:t>需要使用L2映射</a:t>
            </a:r>
            <a:r>
              <a:rPr kumimoji="0" lang="zh-CN" altLang="en-US" b="0" i="0" u="none" strike="noStrike" cap="none" normalizeH="0" baseline="0" dirty="0">
                <a:ln>
                  <a:noFill/>
                </a:ln>
                <a:solidFill>
                  <a:srgbClr val="252B3A"/>
                </a:solidFill>
                <a:effectLst/>
                <a:latin typeface="微软雅黑" panose="020B0503020204020204" charset="-122"/>
                <a:ea typeface="微软雅黑" panose="020B0503020204020204" charset="-122"/>
              </a:rPr>
              <a:t>的情况</a:t>
            </a:r>
            <a:r>
              <a:rPr kumimoji="0" lang="en-US" altLang="zh-CN" b="0" i="0" u="none" strike="noStrike" cap="none" normalizeH="0" baseline="0" dirty="0">
                <a:ln>
                  <a:noFill/>
                </a:ln>
                <a:solidFill>
                  <a:srgbClr val="252B3A"/>
                </a:solidFill>
                <a:effectLst/>
                <a:latin typeface="微软雅黑" panose="020B0503020204020204" charset="-122"/>
                <a:ea typeface="微软雅黑" panose="020B0503020204020204" charset="-122"/>
              </a:rPr>
              <a:t>】</a:t>
            </a:r>
          </a:p>
        </p:txBody>
      </p:sp>
      <p:pic>
        <p:nvPicPr>
          <p:cNvPr id="12" name="图片 11"/>
          <p:cNvPicPr>
            <a:picLocks noChangeAspect="1"/>
          </p:cNvPicPr>
          <p:nvPr/>
        </p:nvPicPr>
        <p:blipFill>
          <a:blip r:embed="rId3"/>
          <a:stretch>
            <a:fillRect/>
          </a:stretch>
        </p:blipFill>
        <p:spPr>
          <a:xfrm>
            <a:off x="656133" y="1618325"/>
            <a:ext cx="11033295" cy="3905897"/>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216123" y="200202"/>
            <a:ext cx="275107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base">
              <a:spcAft>
                <a:spcPct val="0"/>
              </a:spcAft>
            </a:pPr>
            <a:r>
              <a:rPr lang="zh-CN" altLang="zh-CN" sz="3600" dirty="0"/>
              <a:t>OsMapL1PTE </a:t>
            </a:r>
          </a:p>
        </p:txBody>
      </p:sp>
      <p:sp>
        <p:nvSpPr>
          <p:cNvPr id="5" name="Rectangle 2"/>
          <p:cNvSpPr>
            <a:spLocks noChangeArrowheads="1"/>
          </p:cNvSpPr>
          <p:nvPr/>
        </p:nvSpPr>
        <p:spPr bwMode="auto">
          <a:xfrm>
            <a:off x="406193" y="1777403"/>
            <a:ext cx="6532558" cy="419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Char char="•"/>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作用：生成L1 page table类型页表项并保存</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实现原理：</a:t>
            </a:r>
            <a:r>
              <a:rPr kumimoji="0" lang="zh-CN" altLang="zh-CN" b="0" i="0" u="none" strike="noStrike" cap="none" normalizeH="0" baseline="0" dirty="0">
                <a:ln>
                  <a:noFill/>
                </a:ln>
                <a:solidFill>
                  <a:schemeClr val="tx1"/>
                </a:solidFill>
                <a:effectLst/>
                <a:latin typeface="Arial" panose="020B0604020202020204" pitchFamily="34" charset="0"/>
              </a:rPr>
              <a:t>  </a:t>
            </a:r>
          </a:p>
          <a:p>
            <a:pPr lvl="1">
              <a:lnSpc>
                <a:spcPct val="150000"/>
              </a:lnSpc>
              <a:buFontTx/>
              <a:buChar char="•"/>
            </a:pPr>
            <a:r>
              <a:rPr kumimoji="0" lang="zh-CN" altLang="en-US" b="0" i="0" u="none" strike="noStrike" cap="none" normalizeH="0" baseline="0" dirty="0">
                <a:ln>
                  <a:noFill/>
                </a:ln>
                <a:solidFill>
                  <a:srgbClr val="333333"/>
                </a:solidFill>
                <a:effectLst/>
                <a:highlight>
                  <a:srgbClr val="FFFF00"/>
                </a:highlight>
                <a:latin typeface="宋体" panose="02010600030101010101" pitchFamily="2" charset="-122"/>
                <a:ea typeface="宋体" panose="02010600030101010101" pitchFamily="2" charset="-122"/>
              </a:rPr>
              <a:t>生成</a:t>
            </a:r>
            <a:r>
              <a:rPr kumimoji="0" lang="en-US" altLang="zh-CN" b="0" i="0" u="none" strike="noStrike" cap="none" normalizeH="0" baseline="0" dirty="0">
                <a:ln>
                  <a:noFill/>
                </a:ln>
                <a:solidFill>
                  <a:srgbClr val="333333"/>
                </a:solidFill>
                <a:effectLst/>
                <a:highlight>
                  <a:srgbClr val="FFFF00"/>
                </a:highlight>
                <a:latin typeface="宋体" panose="02010600030101010101" pitchFamily="2" charset="-122"/>
                <a:ea typeface="宋体" panose="02010600030101010101" pitchFamily="2" charset="-122"/>
              </a:rPr>
              <a:t>L2</a:t>
            </a:r>
            <a:r>
              <a:rPr kumimoji="0" lang="zh-CN" altLang="en-US" b="0" i="0" u="none" strike="noStrike" cap="none" normalizeH="0" baseline="0" dirty="0">
                <a:ln>
                  <a:noFill/>
                </a:ln>
                <a:solidFill>
                  <a:srgbClr val="333333"/>
                </a:solidFill>
                <a:effectLst/>
                <a:highlight>
                  <a:srgbClr val="FFFF00"/>
                </a:highlight>
                <a:latin typeface="宋体" panose="02010600030101010101" pitchFamily="2" charset="-122"/>
                <a:ea typeface="宋体" panose="02010600030101010101" pitchFamily="2" charset="-122"/>
              </a:rPr>
              <a:t>页表</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获取L2页表项基地址</a:t>
            </a:r>
            <a:endParaRPr kumimoji="0" lang="zh-CN" altLang="zh-CN" b="0" i="0" u="none" strike="noStrike" cap="none" normalizeH="0" baseline="0" dirty="0">
              <a:ln>
                <a:noFill/>
              </a:ln>
              <a:solidFill>
                <a:schemeClr val="tx1"/>
              </a:solidFill>
              <a:effectLst/>
            </a:endParaRPr>
          </a:p>
          <a:p>
            <a:pPr lvl="1">
              <a:lnSpc>
                <a:spcPct val="150000"/>
              </a:lnSpc>
              <a:buFontTx/>
              <a:buChar char="•"/>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把L2页表项基地址加上描述符类型赋值给L1页表项基地址</a:t>
            </a:r>
            <a:endParaRPr kumimoji="0" lang="zh-CN" altLang="zh-CN" b="0" i="0" u="none" strike="noStrike" cap="none" normalizeH="0" baseline="0" dirty="0">
              <a:ln>
                <a:noFill/>
              </a:ln>
              <a:solidFill>
                <a:schemeClr val="tx1"/>
              </a:solidFill>
              <a:effectLst/>
            </a:endParaRPr>
          </a:p>
          <a:p>
            <a:pPr lvl="1">
              <a:lnSpc>
                <a:spcPct val="150000"/>
              </a:lnSpc>
              <a:buFontTx/>
              <a:buChar char="•"/>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设置标签</a:t>
            </a:r>
            <a:endParaRPr kumimoji="0" lang="zh-CN" altLang="zh-CN" b="0" i="0" u="none" strike="noStrike" cap="none" normalizeH="0" baseline="0" dirty="0">
              <a:ln>
                <a:noFill/>
              </a:ln>
              <a:solidFill>
                <a:schemeClr val="tx1"/>
              </a:solidFill>
              <a:effectLst/>
            </a:endParaRPr>
          </a:p>
          <a:p>
            <a:pPr lvl="1">
              <a:lnSpc>
                <a:spcPct val="150000"/>
              </a:lnSpc>
              <a:buFontTx/>
              <a:buChar char="•"/>
            </a:pPr>
            <a:r>
              <a:rPr lang="zh-CN" altLang="en-US" dirty="0">
                <a:solidFill>
                  <a:srgbClr val="333333"/>
                </a:solidFill>
                <a:highlight>
                  <a:srgbClr val="FFFF00"/>
                </a:highlight>
                <a:latin typeface="宋体" panose="02010600030101010101" pitchFamily="2" charset="-122"/>
                <a:ea typeface="宋体" panose="02010600030101010101" pitchFamily="2" charset="-122"/>
              </a:rPr>
              <a:t>生成</a:t>
            </a:r>
            <a:r>
              <a:rPr lang="en-US" altLang="zh-CN" dirty="0">
                <a:solidFill>
                  <a:srgbClr val="333333"/>
                </a:solidFill>
                <a:highlight>
                  <a:srgbClr val="FFFF00"/>
                </a:highlight>
                <a:latin typeface="宋体" panose="02010600030101010101" pitchFamily="2" charset="-122"/>
                <a:ea typeface="宋体" panose="02010600030101010101" pitchFamily="2" charset="-122"/>
              </a:rPr>
              <a:t>L2</a:t>
            </a:r>
            <a:r>
              <a:rPr lang="zh-CN" altLang="en-US" dirty="0">
                <a:solidFill>
                  <a:srgbClr val="333333"/>
                </a:solidFill>
                <a:highlight>
                  <a:srgbClr val="FFFF00"/>
                </a:highlight>
                <a:latin typeface="宋体" panose="02010600030101010101" pitchFamily="2" charset="-122"/>
                <a:ea typeface="宋体" panose="02010600030101010101" pitchFamily="2" charset="-122"/>
              </a:rPr>
              <a:t>页表项</a:t>
            </a:r>
            <a:endParaRPr lang="en-US" altLang="zh-CN" dirty="0">
              <a:solidFill>
                <a:srgbClr val="333333"/>
              </a:solidFill>
              <a:highlight>
                <a:srgbClr val="FFFF00"/>
              </a:highlight>
              <a:latin typeface="宋体" panose="02010600030101010101" pitchFamily="2" charset="-122"/>
              <a:ea typeface="宋体" panose="02010600030101010101" pitchFamily="2" charset="-122"/>
            </a:endParaRPr>
          </a:p>
          <a:p>
            <a:pPr lvl="1">
              <a:lnSpc>
                <a:spcPct val="150000"/>
              </a:lnSpc>
              <a:buFontTx/>
              <a:buChar char="•"/>
            </a:pPr>
            <a:endParaRPr lang="en-US" altLang="zh-CN" dirty="0">
              <a:solidFill>
                <a:srgbClr val="333333"/>
              </a:solidFill>
              <a:latin typeface="宋体" panose="02010600030101010101" pitchFamily="2" charset="-122"/>
              <a:ea typeface="宋体" panose="02010600030101010101" pitchFamily="2" charset="-122"/>
            </a:endParaRPr>
          </a:p>
          <a:p>
            <a:pPr lvl="1">
              <a:lnSpc>
                <a:spcPct val="150000"/>
              </a:lnSpc>
              <a:buFontTx/>
              <a:buChar char="•"/>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保存页表项基地址</a:t>
            </a: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lvl="1">
              <a:lnSpc>
                <a:spcPct val="150000"/>
              </a:lnSpc>
              <a:buFontTx/>
              <a:buChar char="•"/>
            </a:pP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lvl="1">
              <a:lnSpc>
                <a:spcPct val="150000"/>
              </a:lnSpc>
              <a:buFontTx/>
              <a:buChar char="•"/>
            </a:pP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7171" name="Picture 3" descr="https://docimg3.docs.qq.com/image/AgAABVJx1xyheq5fTIRKaK7fCp8h0M5_.png?w=1159&amp;h=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93" y="5701456"/>
            <a:ext cx="10827295" cy="70485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4"/>
          <a:srcRect b="18976"/>
          <a:stretch>
            <a:fillRect/>
          </a:stretch>
        </p:blipFill>
        <p:spPr>
          <a:xfrm>
            <a:off x="4493935" y="2735592"/>
            <a:ext cx="7630590" cy="246996"/>
          </a:xfrm>
          <a:prstGeom prst="rect">
            <a:avLst/>
          </a:prstGeom>
        </p:spPr>
      </p:pic>
      <p:pic>
        <p:nvPicPr>
          <p:cNvPr id="7" name="图片 6"/>
          <p:cNvPicPr>
            <a:picLocks noChangeAspect="1"/>
          </p:cNvPicPr>
          <p:nvPr/>
        </p:nvPicPr>
        <p:blipFill rotWithShape="1">
          <a:blip r:embed="rId5"/>
          <a:srcRect l="-1" r="1367" b="3030"/>
          <a:stretch>
            <a:fillRect/>
          </a:stretch>
        </p:blipFill>
        <p:spPr>
          <a:xfrm>
            <a:off x="6835469" y="3105099"/>
            <a:ext cx="5371646" cy="304844"/>
          </a:xfrm>
          <a:prstGeom prst="rect">
            <a:avLst/>
          </a:prstGeom>
        </p:spPr>
      </p:pic>
      <p:pic>
        <p:nvPicPr>
          <p:cNvPr id="9" name="图片 8"/>
          <p:cNvPicPr>
            <a:picLocks noChangeAspect="1"/>
          </p:cNvPicPr>
          <p:nvPr/>
        </p:nvPicPr>
        <p:blipFill>
          <a:blip r:embed="rId6"/>
          <a:stretch>
            <a:fillRect/>
          </a:stretch>
        </p:blipFill>
        <p:spPr>
          <a:xfrm>
            <a:off x="3148859" y="4848727"/>
            <a:ext cx="8211696" cy="266737"/>
          </a:xfrm>
          <a:prstGeom prst="rect">
            <a:avLst/>
          </a:prstGeom>
        </p:spPr>
      </p:pic>
      <p:sp>
        <p:nvSpPr>
          <p:cNvPr id="10" name="矩形 9"/>
          <p:cNvSpPr/>
          <p:nvPr/>
        </p:nvSpPr>
        <p:spPr>
          <a:xfrm>
            <a:off x="629336" y="1254953"/>
            <a:ext cx="3207929" cy="458908"/>
          </a:xfrm>
          <a:prstGeom prst="rect">
            <a:avLst/>
          </a:prstGeom>
        </p:spPr>
        <p:txBody>
          <a:bodyPr wrap="none">
            <a:spAutoFit/>
          </a:bodyPr>
          <a:lstStyle/>
          <a:p>
            <a:pPr lvl="0" eaLnBrk="0" fontAlgn="base" hangingPunct="0">
              <a:lnSpc>
                <a:spcPct val="150000"/>
              </a:lnSpc>
              <a:spcBef>
                <a:spcPct val="0"/>
              </a:spcBef>
              <a:spcAft>
                <a:spcPct val="0"/>
              </a:spcAft>
            </a:pPr>
            <a:r>
              <a:rPr kumimoji="0" lang="en-US" altLang="zh-CN" b="0" i="0" u="none" strike="noStrike" cap="none" normalizeH="0" baseline="0" dirty="0">
                <a:ln>
                  <a:noFill/>
                </a:ln>
                <a:solidFill>
                  <a:srgbClr val="252B3A"/>
                </a:solidFill>
                <a:effectLst/>
                <a:latin typeface="微软雅黑" panose="020B0503020204020204" charset="-122"/>
                <a:ea typeface="微软雅黑" panose="020B0503020204020204" charset="-122"/>
              </a:rPr>
              <a:t>【</a:t>
            </a:r>
            <a:r>
              <a:rPr lang="en-US" altLang="zh-CN" dirty="0">
                <a:solidFill>
                  <a:srgbClr val="252B3A"/>
                </a:solidFill>
                <a:latin typeface="微软雅黑" panose="020B0503020204020204" charset="-122"/>
                <a:ea typeface="微软雅黑" panose="020B0503020204020204" charset="-122"/>
              </a:rPr>
              <a:t>L1</a:t>
            </a:r>
            <a:r>
              <a:rPr lang="zh-CN" altLang="en-US" dirty="0">
                <a:solidFill>
                  <a:srgbClr val="252B3A"/>
                </a:solidFill>
                <a:latin typeface="微软雅黑" panose="020B0503020204020204" charset="-122"/>
                <a:ea typeface="微软雅黑" panose="020B0503020204020204" charset="-122"/>
              </a:rPr>
              <a:t>页表项未映射过的情况</a:t>
            </a:r>
            <a:r>
              <a:rPr kumimoji="0" lang="en-US" altLang="zh-CN" b="0" i="0" u="none" strike="noStrike" cap="none" normalizeH="0" baseline="0" dirty="0">
                <a:ln>
                  <a:noFill/>
                </a:ln>
                <a:solidFill>
                  <a:srgbClr val="252B3A"/>
                </a:solidFill>
                <a:effectLst/>
                <a:latin typeface="微软雅黑" panose="020B0503020204020204" charset="-122"/>
                <a:ea typeface="微软雅黑" panose="020B0503020204020204" charset="-122"/>
              </a:rPr>
              <a:t>】</a:t>
            </a:r>
          </a:p>
        </p:txBody>
      </p:sp>
      <p:pic>
        <p:nvPicPr>
          <p:cNvPr id="11" name="图片 10"/>
          <p:cNvPicPr>
            <a:picLocks noChangeAspect="1"/>
          </p:cNvPicPr>
          <p:nvPr/>
        </p:nvPicPr>
        <p:blipFill rotWithShape="1">
          <a:blip r:embed="rId7"/>
          <a:srcRect t="12428"/>
          <a:stretch>
            <a:fillRect/>
          </a:stretch>
        </p:blipFill>
        <p:spPr>
          <a:xfrm>
            <a:off x="1026351" y="4331850"/>
            <a:ext cx="11098174" cy="433804"/>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65313" y="1627897"/>
            <a:ext cx="6768199" cy="646331"/>
          </a:xfrm>
          <a:prstGeom prst="rect">
            <a:avLst/>
          </a:prstGeom>
          <a:noFill/>
        </p:spPr>
        <p:txBody>
          <a:bodyPr wrap="none" rtlCol="0">
            <a:spAutoFit/>
          </a:bodyPr>
          <a:lstStyle/>
          <a:p>
            <a:r>
              <a:rPr lang="zh-CN" altLang="en-US" dirty="0"/>
              <a:t>因为一张</a:t>
            </a:r>
            <a:r>
              <a:rPr lang="en-US" altLang="zh-CN" dirty="0"/>
              <a:t>L2</a:t>
            </a:r>
            <a:r>
              <a:rPr lang="zh-CN" altLang="en-US" dirty="0"/>
              <a:t>表最大是</a:t>
            </a:r>
            <a:r>
              <a:rPr lang="en-US" altLang="zh-CN" dirty="0"/>
              <a:t>1K</a:t>
            </a:r>
            <a:r>
              <a:rPr lang="zh-CN" altLang="en-US" dirty="0"/>
              <a:t>（</a:t>
            </a:r>
            <a:r>
              <a:rPr lang="en-US" altLang="zh-CN" dirty="0"/>
              <a:t>4byte*256</a:t>
            </a:r>
            <a:r>
              <a:rPr lang="zh-CN" altLang="en-US" dirty="0"/>
              <a:t>），而一个物理页框是</a:t>
            </a:r>
            <a:r>
              <a:rPr lang="en-US" altLang="zh-CN" dirty="0"/>
              <a:t>4K</a:t>
            </a:r>
            <a:r>
              <a:rPr lang="zh-CN" altLang="en-US" dirty="0"/>
              <a:t>，</a:t>
            </a:r>
            <a:endParaRPr lang="en-US" altLang="zh-CN" dirty="0"/>
          </a:p>
          <a:p>
            <a:r>
              <a:rPr lang="zh-CN" altLang="en-US" dirty="0"/>
              <a:t>为了不浪费会把</a:t>
            </a:r>
            <a:r>
              <a:rPr lang="en-US" altLang="zh-CN" dirty="0"/>
              <a:t>4</a:t>
            </a:r>
            <a:r>
              <a:rPr lang="zh-CN" altLang="en-US" dirty="0"/>
              <a:t>张</a:t>
            </a:r>
            <a:r>
              <a:rPr lang="en-US" altLang="zh-CN" dirty="0"/>
              <a:t>L2</a:t>
            </a:r>
            <a:r>
              <a:rPr lang="zh-CN" altLang="en-US" dirty="0"/>
              <a:t>表放在一个物理页框中。</a:t>
            </a:r>
          </a:p>
        </p:txBody>
      </p:sp>
      <p:pic>
        <p:nvPicPr>
          <p:cNvPr id="7" name="图片 6"/>
          <p:cNvPicPr>
            <a:picLocks noChangeAspect="1"/>
          </p:cNvPicPr>
          <p:nvPr/>
        </p:nvPicPr>
        <p:blipFill>
          <a:blip r:embed="rId2"/>
          <a:stretch>
            <a:fillRect/>
          </a:stretch>
        </p:blipFill>
        <p:spPr>
          <a:xfrm>
            <a:off x="1025249" y="900442"/>
            <a:ext cx="3166873" cy="5500358"/>
          </a:xfrm>
          <a:prstGeom prst="rect">
            <a:avLst/>
          </a:prstGeom>
        </p:spPr>
      </p:pic>
      <p:sp>
        <p:nvSpPr>
          <p:cNvPr id="9" name="Rectangle 1"/>
          <p:cNvSpPr>
            <a:spLocks noGrp="1" noChangeArrowheads="1"/>
          </p:cNvSpPr>
          <p:nvPr>
            <p:ph type="title"/>
          </p:nvPr>
        </p:nvSpPr>
        <p:spPr bwMode="auto">
          <a:xfrm>
            <a:off x="175812" y="136209"/>
            <a:ext cx="57951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base">
              <a:spcAft>
                <a:spcPct val="0"/>
              </a:spcAft>
            </a:pPr>
            <a:r>
              <a:rPr lang="zh-CN" altLang="en-US" sz="3600" dirty="0"/>
              <a:t>生成</a:t>
            </a:r>
            <a:r>
              <a:rPr lang="en-US" altLang="zh-CN" sz="3600" dirty="0"/>
              <a:t>L2</a:t>
            </a:r>
            <a:r>
              <a:rPr lang="zh-CN" altLang="en-US" sz="3600" dirty="0"/>
              <a:t>页表返回其物理地址</a:t>
            </a:r>
            <a:r>
              <a:rPr lang="zh-CN" altLang="zh-CN" sz="3600" dirty="0"/>
              <a:t> </a:t>
            </a:r>
          </a:p>
        </p:txBody>
      </p:sp>
      <p:pic>
        <p:nvPicPr>
          <p:cNvPr id="10" name="图片 9"/>
          <p:cNvPicPr>
            <a:picLocks noChangeAspect="1"/>
          </p:cNvPicPr>
          <p:nvPr/>
        </p:nvPicPr>
        <p:blipFill>
          <a:blip r:embed="rId3"/>
          <a:stretch>
            <a:fillRect/>
          </a:stretch>
        </p:blipFill>
        <p:spPr>
          <a:xfrm>
            <a:off x="5511616" y="2778101"/>
            <a:ext cx="4483530" cy="3396786"/>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rcRect l="390"/>
          <a:stretch>
            <a:fillRect/>
          </a:stretch>
        </p:blipFill>
        <p:spPr>
          <a:xfrm>
            <a:off x="859972" y="836320"/>
            <a:ext cx="7698286" cy="5662542"/>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36086" y="78812"/>
            <a:ext cx="806823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fontAlgn="base">
              <a:spcAft>
                <a:spcPct val="0"/>
              </a:spcAft>
            </a:pPr>
            <a:r>
              <a:rPr lang="zh-CN" altLang="zh-CN" sz="3600" dirty="0"/>
              <a:t>OsMapL</a:t>
            </a:r>
            <a:r>
              <a:rPr lang="en-US" altLang="zh-CN" sz="3600" dirty="0"/>
              <a:t>2PageContinous </a:t>
            </a:r>
            <a:r>
              <a:rPr lang="zh-CN" altLang="en-US" sz="3600" dirty="0"/>
              <a:t>生成</a:t>
            </a:r>
            <a:r>
              <a:rPr lang="en-US" altLang="zh-CN" sz="3600" dirty="0"/>
              <a:t>L2</a:t>
            </a:r>
            <a:r>
              <a:rPr lang="zh-CN" altLang="en-US" sz="3600" dirty="0"/>
              <a:t>的页表项</a:t>
            </a:r>
            <a:endParaRPr lang="zh-CN" altLang="zh-CN" sz="3600" dirty="0"/>
          </a:p>
        </p:txBody>
      </p:sp>
      <p:sp>
        <p:nvSpPr>
          <p:cNvPr id="10" name="矩形 9"/>
          <p:cNvSpPr/>
          <p:nvPr/>
        </p:nvSpPr>
        <p:spPr>
          <a:xfrm>
            <a:off x="313650" y="971334"/>
            <a:ext cx="2977097" cy="458908"/>
          </a:xfrm>
          <a:prstGeom prst="rect">
            <a:avLst/>
          </a:prstGeom>
        </p:spPr>
        <p:txBody>
          <a:bodyPr wrap="none">
            <a:spAutoFit/>
          </a:bodyPr>
          <a:lstStyle/>
          <a:p>
            <a:pPr lvl="0" eaLnBrk="0" fontAlgn="base" hangingPunct="0">
              <a:lnSpc>
                <a:spcPct val="150000"/>
              </a:lnSpc>
              <a:spcBef>
                <a:spcPct val="0"/>
              </a:spcBef>
              <a:spcAft>
                <a:spcPct val="0"/>
              </a:spcAft>
            </a:pPr>
            <a:r>
              <a:rPr kumimoji="0" lang="en-US" altLang="zh-CN" b="0" i="0" u="none" strike="noStrike" cap="none" normalizeH="0" baseline="0" dirty="0">
                <a:ln>
                  <a:noFill/>
                </a:ln>
                <a:solidFill>
                  <a:srgbClr val="252B3A"/>
                </a:solidFill>
                <a:effectLst/>
                <a:latin typeface="微软雅黑" panose="020B0503020204020204" charset="-122"/>
                <a:ea typeface="微软雅黑" panose="020B0503020204020204" charset="-122"/>
              </a:rPr>
              <a:t>【</a:t>
            </a:r>
            <a:r>
              <a:rPr lang="en-US" altLang="zh-CN" dirty="0">
                <a:solidFill>
                  <a:srgbClr val="252B3A"/>
                </a:solidFill>
                <a:latin typeface="微软雅黑" panose="020B0503020204020204" charset="-122"/>
                <a:ea typeface="微软雅黑" panose="020B0503020204020204" charset="-122"/>
              </a:rPr>
              <a:t>L1</a:t>
            </a:r>
            <a:r>
              <a:rPr lang="zh-CN" altLang="en-US" dirty="0">
                <a:solidFill>
                  <a:srgbClr val="252B3A"/>
                </a:solidFill>
                <a:latin typeface="微软雅黑" panose="020B0503020204020204" charset="-122"/>
                <a:ea typeface="微软雅黑" panose="020B0503020204020204" charset="-122"/>
              </a:rPr>
              <a:t>页表项映射过的情况</a:t>
            </a:r>
            <a:r>
              <a:rPr kumimoji="0" lang="en-US" altLang="zh-CN" b="0" i="0" u="none" strike="noStrike" cap="none" normalizeH="0" baseline="0" dirty="0">
                <a:ln>
                  <a:noFill/>
                </a:ln>
                <a:solidFill>
                  <a:srgbClr val="252B3A"/>
                </a:solidFill>
                <a:effectLst/>
                <a:latin typeface="微软雅黑" panose="020B0503020204020204" charset="-122"/>
                <a:ea typeface="微软雅黑" panose="020B0503020204020204" charset="-122"/>
              </a:rPr>
              <a:t>】</a:t>
            </a:r>
          </a:p>
        </p:txBody>
      </p:sp>
      <p:pic>
        <p:nvPicPr>
          <p:cNvPr id="8" name="图片 7"/>
          <p:cNvPicPr>
            <a:picLocks noChangeAspect="1"/>
          </p:cNvPicPr>
          <p:nvPr/>
        </p:nvPicPr>
        <p:blipFill>
          <a:blip r:embed="rId3"/>
          <a:stretch>
            <a:fillRect/>
          </a:stretch>
        </p:blipFill>
        <p:spPr>
          <a:xfrm>
            <a:off x="809353" y="1593775"/>
            <a:ext cx="10573293" cy="5073911"/>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6" name="图片 5"/>
          <p:cNvPicPr>
            <a:picLocks noChangeAspect="1"/>
          </p:cNvPicPr>
          <p:nvPr>
            <p:custDataLst>
              <p:tags r:id="rId1"/>
            </p:custDataLst>
          </p:nvPr>
        </p:nvPicPr>
        <p:blipFill>
          <a:blip r:embed="rId3"/>
          <a:stretch>
            <a:fillRect/>
          </a:stretch>
        </p:blipFill>
        <p:spPr>
          <a:xfrm>
            <a:off x="838200" y="2305050"/>
            <a:ext cx="10372725" cy="2247900"/>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4170" y="116765"/>
            <a:ext cx="2530929" cy="868438"/>
          </a:xfrm>
        </p:spPr>
        <p:txBody>
          <a:bodyPr/>
          <a:lstStyle/>
          <a:p>
            <a:r>
              <a:rPr lang="zh-CN" altLang="en-US" sz="3600" dirty="0"/>
              <a:t>问题描述</a:t>
            </a:r>
          </a:p>
        </p:txBody>
      </p:sp>
      <p:sp>
        <p:nvSpPr>
          <p:cNvPr id="3" name="内容占位符 2"/>
          <p:cNvSpPr>
            <a:spLocks noGrp="1"/>
          </p:cNvSpPr>
          <p:nvPr>
            <p:ph idx="1"/>
          </p:nvPr>
        </p:nvSpPr>
        <p:spPr>
          <a:xfrm>
            <a:off x="337185" y="1691005"/>
            <a:ext cx="6541135" cy="4351655"/>
          </a:xfrm>
        </p:spPr>
        <p:txBody>
          <a:bodyPr>
            <a:normAutofit fontScale="60000" lnSpcReduction="20000"/>
          </a:bodyPr>
          <a:lstStyle/>
          <a:p>
            <a:pPr>
              <a:lnSpc>
                <a:spcPct val="150000"/>
              </a:lnSpc>
            </a:pPr>
            <a:r>
              <a:rPr lang="zh-CN" altLang="en-US">
                <a:latin typeface="仿宋" panose="02010609060101010101" charset="-122"/>
                <a:ea typeface="仿宋" panose="02010609060101010101" charset="-122"/>
                <a:cs typeface="仿宋" panose="02010609060101010101" charset="-122"/>
              </a:rPr>
              <a:t>虚拟映射初始化函数中，做了两次映射，一次是内核部分</a:t>
            </a:r>
            <a:r>
              <a:rPr lang="en-US" altLang="zh-CN">
                <a:latin typeface="仿宋" panose="02010609060101010101" charset="-122"/>
                <a:ea typeface="仿宋" panose="02010609060101010101" charset="-122"/>
                <a:cs typeface="仿宋" panose="02010609060101010101" charset="-122"/>
              </a:rPr>
              <a:t>(text,bss...)(kmalloc</a:t>
            </a:r>
            <a:r>
              <a:rPr lang="zh-CN" altLang="en-US">
                <a:latin typeface="仿宋" panose="02010609060101010101" charset="-122"/>
                <a:ea typeface="仿宋" panose="02010609060101010101" charset="-122"/>
                <a:cs typeface="仿宋" panose="02010609060101010101" charset="-122"/>
              </a:rPr>
              <a:t>之前），</a:t>
            </a:r>
            <a:r>
              <a:rPr lang="zh-CN" altLang="en-US">
                <a:highlight>
                  <a:srgbClr val="FFFF00"/>
                </a:highlight>
                <a:latin typeface="仿宋" panose="02010609060101010101" charset="-122"/>
                <a:ea typeface="仿宋" panose="02010609060101010101" charset="-122"/>
                <a:cs typeface="仿宋" panose="02010609060101010101" charset="-122"/>
              </a:rPr>
              <a:t>另一部分是</a:t>
            </a:r>
            <a:r>
              <a:rPr lang="en-US" altLang="zh-CN">
                <a:highlight>
                  <a:srgbClr val="FFFF00"/>
                </a:highlight>
                <a:latin typeface="仿宋" panose="02010609060101010101" charset="-122"/>
                <a:ea typeface="仿宋" panose="02010609060101010101" charset="-122"/>
                <a:cs typeface="仿宋" panose="02010609060101010101" charset="-122"/>
              </a:rPr>
              <a:t>kmalloc</a:t>
            </a:r>
            <a:r>
              <a:rPr lang="zh-CN" altLang="en-US">
                <a:highlight>
                  <a:srgbClr val="FFFF00"/>
                </a:highlight>
                <a:latin typeface="仿宋" panose="02010609060101010101" charset="-122"/>
                <a:ea typeface="仿宋" panose="02010609060101010101" charset="-122"/>
                <a:cs typeface="仿宋" panose="02010609060101010101" charset="-122"/>
              </a:rPr>
              <a:t>之后的</a:t>
            </a:r>
            <a:r>
              <a:rPr lang="zh-CN" altLang="en-US">
                <a:latin typeface="仿宋" panose="02010609060101010101" charset="-122"/>
                <a:ea typeface="仿宋" panose="02010609060101010101" charset="-122"/>
                <a:cs typeface="仿宋" panose="02010609060101010101" charset="-122"/>
              </a:rPr>
              <a:t>。</a:t>
            </a:r>
            <a:r>
              <a:rPr lang="en-US" altLang="zh-CN">
                <a:latin typeface="仿宋" panose="02010609060101010101" charset="-122"/>
                <a:ea typeface="仿宋" panose="02010609060101010101" charset="-122"/>
                <a:cs typeface="仿宋" panose="02010609060101010101" charset="-122"/>
              </a:rPr>
              <a:t>kmalloc</a:t>
            </a:r>
            <a:r>
              <a:rPr lang="zh-CN" altLang="en-US">
                <a:latin typeface="仿宋" panose="02010609060101010101" charset="-122"/>
                <a:ea typeface="仿宋" panose="02010609060101010101" charset="-122"/>
                <a:cs typeface="仿宋" panose="02010609060101010101" charset="-122"/>
              </a:rPr>
              <a:t>之后的用</a:t>
            </a:r>
            <a:r>
              <a:rPr lang="en-US" altLang="zh-CN">
                <a:latin typeface="仿宋" panose="02010609060101010101" charset="-122"/>
                <a:ea typeface="仿宋" panose="02010609060101010101" charset="-122"/>
                <a:cs typeface="仿宋" panose="02010609060101010101" charset="-122"/>
              </a:rPr>
              <a:t>section</a:t>
            </a:r>
            <a:r>
              <a:rPr lang="zh-CN" altLang="en-US">
                <a:latin typeface="仿宋" panose="02010609060101010101" charset="-122"/>
                <a:ea typeface="仿宋" panose="02010609060101010101" charset="-122"/>
                <a:cs typeface="仿宋" panose="02010609060101010101" charset="-122"/>
              </a:rPr>
              <a:t>映射，</a:t>
            </a:r>
            <a:r>
              <a:rPr lang="en-US" altLang="zh-CN">
                <a:latin typeface="仿宋" panose="02010609060101010101" charset="-122"/>
                <a:ea typeface="仿宋" panose="02010609060101010101" charset="-122"/>
                <a:cs typeface="仿宋" panose="02010609060101010101" charset="-122"/>
              </a:rPr>
              <a:t>kmalloc</a:t>
            </a:r>
            <a:r>
              <a:rPr lang="zh-CN" altLang="en-US">
                <a:latin typeface="仿宋" panose="02010609060101010101" charset="-122"/>
                <a:ea typeface="仿宋" panose="02010609060101010101" charset="-122"/>
                <a:cs typeface="仿宋" panose="02010609060101010101" charset="-122"/>
              </a:rPr>
              <a:t>之前的用的是</a:t>
            </a:r>
            <a:r>
              <a:rPr lang="en-US" altLang="zh-CN">
                <a:latin typeface="仿宋" panose="02010609060101010101" charset="-122"/>
                <a:ea typeface="仿宋" panose="02010609060101010101" charset="-122"/>
                <a:cs typeface="仿宋" panose="02010609060101010101" charset="-122"/>
              </a:rPr>
              <a:t>pagetable</a:t>
            </a:r>
            <a:r>
              <a:rPr lang="zh-CN" altLang="en-US">
                <a:latin typeface="仿宋" panose="02010609060101010101" charset="-122"/>
                <a:ea typeface="仿宋" panose="02010609060101010101" charset="-122"/>
                <a:cs typeface="仿宋" panose="02010609060101010101" charset="-122"/>
              </a:rPr>
              <a:t>类型映射。</a:t>
            </a:r>
          </a:p>
          <a:p>
            <a:pPr>
              <a:lnSpc>
                <a:spcPct val="150000"/>
              </a:lnSpc>
            </a:pPr>
            <a:r>
              <a:rPr lang="zh-CN" altLang="en-US">
                <a:latin typeface="仿宋" panose="02010609060101010101" charset="-122"/>
                <a:ea typeface="仿宋" panose="02010609060101010101" charset="-122"/>
                <a:cs typeface="仿宋" panose="02010609060101010101" charset="-122"/>
              </a:rPr>
              <a:t>用户进程需要内存的时候，会从</a:t>
            </a:r>
            <a:r>
              <a:rPr lang="en-US" altLang="zh-CN">
                <a:latin typeface="仿宋" panose="02010609060101010101" charset="-122"/>
                <a:ea typeface="仿宋" panose="02010609060101010101" charset="-122"/>
                <a:cs typeface="仿宋" panose="02010609060101010101" charset="-122"/>
              </a:rPr>
              <a:t>kmalloc</a:t>
            </a:r>
            <a:r>
              <a:rPr lang="zh-CN" altLang="en-US">
                <a:latin typeface="仿宋" panose="02010609060101010101" charset="-122"/>
                <a:ea typeface="仿宋" panose="02010609060101010101" charset="-122"/>
                <a:cs typeface="仿宋" panose="02010609060101010101" charset="-122"/>
              </a:rPr>
              <a:t>之处获得内存。</a:t>
            </a:r>
          </a:p>
        </p:txBody>
      </p:sp>
      <p:pic>
        <p:nvPicPr>
          <p:cNvPr id="5122" name="Picture 2" descr="https://docimg5.docs.qq.com/image/AgAABVJx1xy3bRkHO2BGiJiB-YVlTcmN.png?imageMogr2/thumbnail/1600x%3E/ignore-error/1"/>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t="3499"/>
          <a:stretch>
            <a:fillRect/>
          </a:stretch>
        </p:blipFill>
        <p:spPr bwMode="auto">
          <a:xfrm>
            <a:off x="394335" y="1364615"/>
            <a:ext cx="10348595" cy="5461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s://docimg5.docs.qq.com/image/AgAABVJx1xy3bRkHO2BGiJiB-YVlTcmN.png?imageMogr2/thumbnail/1600x%3E/ignore-error/1"/>
          <p:cNvPicPr>
            <a:picLocks noGrp="1" noChangeAspect="1" noChangeArrowheads="1"/>
          </p:cNvPicPr>
          <p:nvPr/>
        </p:nvPicPr>
        <p:blipFill rotWithShape="1">
          <a:blip r:embed="rId3" cstate="print">
            <a:extLst>
              <a:ext uri="{28A0092B-C50C-407E-A947-70E740481C1C}">
                <a14:useLocalDpi xmlns:a14="http://schemas.microsoft.com/office/drawing/2010/main" val="0"/>
              </a:ext>
            </a:extLst>
          </a:blip>
          <a:srcRect t="3499"/>
          <a:stretch>
            <a:fillRect/>
          </a:stretch>
        </p:blipFill>
        <p:spPr bwMode="auto">
          <a:xfrm>
            <a:off x="7349490" y="643890"/>
            <a:ext cx="4558030" cy="240538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7559675" y="4026535"/>
            <a:ext cx="4286250" cy="173101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1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599" y="108017"/>
            <a:ext cx="7362825" cy="656273"/>
          </a:xfrm>
        </p:spPr>
        <p:txBody>
          <a:bodyPr/>
          <a:lstStyle/>
          <a:p>
            <a:r>
              <a:rPr lang="zh-CN" altLang="en-US" sz="3600" dirty="0"/>
              <a:t>什么情形创建</a:t>
            </a:r>
            <a:r>
              <a:rPr lang="en-US" altLang="zh-CN" sz="3600" dirty="0"/>
              <a:t>section</a:t>
            </a:r>
            <a:r>
              <a:rPr lang="zh-CN" altLang="en-US" sz="3600" dirty="0"/>
              <a:t>类型</a:t>
            </a:r>
            <a:r>
              <a:rPr lang="en-US" altLang="zh-CN" sz="3600" dirty="0"/>
              <a:t>L1</a:t>
            </a:r>
            <a:r>
              <a:rPr lang="zh-CN" altLang="en-US" sz="3600" dirty="0"/>
              <a:t>页表项？</a:t>
            </a:r>
          </a:p>
        </p:txBody>
      </p:sp>
      <p:pic>
        <p:nvPicPr>
          <p:cNvPr id="5" name="内容占位符 4"/>
          <p:cNvPicPr>
            <a:picLocks noGrp="1" noChangeAspect="1"/>
          </p:cNvPicPr>
          <p:nvPr>
            <p:ph idx="1"/>
            <p:custDataLst>
              <p:tags r:id="rId1"/>
            </p:custDataLst>
          </p:nvPr>
        </p:nvPicPr>
        <p:blipFill>
          <a:blip r:embed="rId7"/>
          <a:stretch>
            <a:fillRect/>
          </a:stretch>
        </p:blipFill>
        <p:spPr>
          <a:xfrm>
            <a:off x="880745" y="1468120"/>
            <a:ext cx="6217920" cy="1887220"/>
          </a:xfrm>
          <a:prstGeom prst="rect">
            <a:avLst/>
          </a:prstGeom>
        </p:spPr>
      </p:pic>
      <p:pic>
        <p:nvPicPr>
          <p:cNvPr id="7" name="图片 6"/>
          <p:cNvPicPr>
            <a:picLocks noChangeAspect="1"/>
          </p:cNvPicPr>
          <p:nvPr>
            <p:custDataLst>
              <p:tags r:id="rId2"/>
            </p:custDataLst>
          </p:nvPr>
        </p:nvPicPr>
        <p:blipFill>
          <a:blip r:embed="rId8"/>
          <a:stretch>
            <a:fillRect/>
          </a:stretch>
        </p:blipFill>
        <p:spPr>
          <a:xfrm>
            <a:off x="1007745" y="4405630"/>
            <a:ext cx="9075420" cy="1936115"/>
          </a:xfrm>
          <a:prstGeom prst="rect">
            <a:avLst/>
          </a:prstGeom>
        </p:spPr>
      </p:pic>
      <p:pic>
        <p:nvPicPr>
          <p:cNvPr id="8" name="图片 7"/>
          <p:cNvPicPr>
            <a:picLocks noChangeAspect="1"/>
          </p:cNvPicPr>
          <p:nvPr>
            <p:custDataLst>
              <p:tags r:id="rId3"/>
            </p:custDataLst>
          </p:nvPr>
        </p:nvPicPr>
        <p:blipFill>
          <a:blip r:embed="rId9"/>
          <a:stretch>
            <a:fillRect/>
          </a:stretch>
        </p:blipFill>
        <p:spPr>
          <a:xfrm>
            <a:off x="2804160" y="3087370"/>
            <a:ext cx="9110345" cy="565150"/>
          </a:xfrm>
          <a:prstGeom prst="rect">
            <a:avLst/>
          </a:prstGeom>
        </p:spPr>
      </p:pic>
      <p:pic>
        <p:nvPicPr>
          <p:cNvPr id="9" name="图片 8"/>
          <p:cNvPicPr>
            <a:picLocks noChangeAspect="1"/>
          </p:cNvPicPr>
          <p:nvPr>
            <p:custDataLst>
              <p:tags r:id="rId4"/>
            </p:custDataLst>
          </p:nvPr>
        </p:nvPicPr>
        <p:blipFill>
          <a:blip r:embed="rId10"/>
          <a:stretch>
            <a:fillRect/>
          </a:stretch>
        </p:blipFill>
        <p:spPr>
          <a:xfrm>
            <a:off x="3482975" y="1667510"/>
            <a:ext cx="8095615" cy="443230"/>
          </a:xfrm>
          <a:prstGeom prst="rect">
            <a:avLst/>
          </a:prstGeom>
        </p:spPr>
      </p:pic>
      <p:cxnSp>
        <p:nvCxnSpPr>
          <p:cNvPr id="10" name="直接箭头连接符 9"/>
          <p:cNvCxnSpPr/>
          <p:nvPr/>
        </p:nvCxnSpPr>
        <p:spPr>
          <a:xfrm flipV="1">
            <a:off x="3577590" y="1891030"/>
            <a:ext cx="664845" cy="62928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1" name="直接箭头连接符 10"/>
          <p:cNvCxnSpPr/>
          <p:nvPr/>
        </p:nvCxnSpPr>
        <p:spPr>
          <a:xfrm>
            <a:off x="3485515" y="2796540"/>
            <a:ext cx="593725" cy="52324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pic>
        <p:nvPicPr>
          <p:cNvPr id="12" name="图片 11"/>
          <p:cNvPicPr>
            <a:picLocks noChangeAspect="1"/>
          </p:cNvPicPr>
          <p:nvPr>
            <p:custDataLst>
              <p:tags r:id="rId5"/>
            </p:custDataLst>
          </p:nvPr>
        </p:nvPicPr>
        <p:blipFill>
          <a:blip r:embed="rId11"/>
          <a:stretch>
            <a:fillRect/>
          </a:stretch>
        </p:blipFill>
        <p:spPr>
          <a:xfrm>
            <a:off x="6103620" y="1236345"/>
            <a:ext cx="4110355" cy="231775"/>
          </a:xfrm>
          <a:prstGeom prst="rect">
            <a:avLst/>
          </a:prstGeom>
        </p:spPr>
      </p:pic>
      <p:cxnSp>
        <p:nvCxnSpPr>
          <p:cNvPr id="13" name="直接箭头连接符 12"/>
          <p:cNvCxnSpPr>
            <a:endCxn id="12" idx="2"/>
          </p:cNvCxnSpPr>
          <p:nvPr/>
        </p:nvCxnSpPr>
        <p:spPr>
          <a:xfrm flipV="1">
            <a:off x="8089265" y="1468120"/>
            <a:ext cx="69850" cy="30289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3590" y="2541905"/>
            <a:ext cx="10515600" cy="1325563"/>
          </a:xfrm>
        </p:spPr>
        <p:txBody>
          <a:bodyPr/>
          <a:lstStyle/>
          <a:p>
            <a:pPr algn="ctr"/>
            <a:r>
              <a:rPr lang="zh-CN" altLang="en-US" sz="6000"/>
              <a:t>基础概念</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8728" y="81643"/>
            <a:ext cx="7070271" cy="862996"/>
          </a:xfrm>
        </p:spPr>
        <p:txBody>
          <a:bodyPr/>
          <a:lstStyle/>
          <a:p>
            <a:r>
              <a:rPr lang="zh-CN" altLang="en-US" sz="3600" dirty="0"/>
              <a:t>生成</a:t>
            </a:r>
            <a:r>
              <a:rPr lang="en-US" altLang="zh-CN" sz="3600" dirty="0"/>
              <a:t>section</a:t>
            </a:r>
            <a:r>
              <a:rPr lang="zh-CN" altLang="en-US" sz="3600" dirty="0"/>
              <a:t>类型页表项的判定条件</a:t>
            </a:r>
          </a:p>
        </p:txBody>
      </p:sp>
      <p:sp>
        <p:nvSpPr>
          <p:cNvPr id="5" name="内容占位符 4"/>
          <p:cNvSpPr>
            <a:spLocks noGrp="1"/>
          </p:cNvSpPr>
          <p:nvPr>
            <p:ph idx="1"/>
          </p:nvPr>
        </p:nvSpPr>
        <p:spPr/>
        <p:txBody>
          <a:bodyPr/>
          <a:lstStyle/>
          <a:p>
            <a:endParaRPr lang="zh-CN" altLang="en-US"/>
          </a:p>
          <a:p>
            <a:endParaRPr lang="zh-CN" altLang="en-US"/>
          </a:p>
          <a:p>
            <a:endParaRPr lang="zh-CN" altLang="en-US"/>
          </a:p>
          <a:p>
            <a:endParaRPr lang="zh-CN" altLang="en-US"/>
          </a:p>
          <a:p>
            <a:r>
              <a:rPr lang="zh-CN" altLang="en-US"/>
              <a:t>虚拟地址和物理地址是否在</a:t>
            </a:r>
            <a:r>
              <a:rPr lang="en-US" altLang="zh-CN"/>
              <a:t>1MiB</a:t>
            </a:r>
            <a:r>
              <a:rPr lang="zh-CN" altLang="en-US"/>
              <a:t>的位置对齐？</a:t>
            </a:r>
          </a:p>
          <a:p>
            <a:r>
              <a:rPr lang="zh-CN" altLang="en-US"/>
              <a:t>剩余需要映射的页数是否大于</a:t>
            </a:r>
            <a:r>
              <a:rPr lang="en-US" altLang="zh-CN"/>
              <a:t>256</a:t>
            </a:r>
            <a:r>
              <a:rPr lang="zh-CN" altLang="en-US"/>
              <a:t>？</a:t>
            </a:r>
          </a:p>
          <a:p>
            <a:endParaRPr lang="zh-CN" altLang="en-US"/>
          </a:p>
        </p:txBody>
      </p:sp>
      <p:pic>
        <p:nvPicPr>
          <p:cNvPr id="6" name="图片 5"/>
          <p:cNvPicPr>
            <a:picLocks noChangeAspect="1"/>
          </p:cNvPicPr>
          <p:nvPr/>
        </p:nvPicPr>
        <p:blipFill>
          <a:blip r:embed="rId2"/>
          <a:stretch>
            <a:fillRect/>
          </a:stretch>
        </p:blipFill>
        <p:spPr>
          <a:xfrm>
            <a:off x="1033780" y="1825625"/>
            <a:ext cx="9765030" cy="1369060"/>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628" y="103414"/>
            <a:ext cx="6602186" cy="748696"/>
          </a:xfrm>
        </p:spPr>
        <p:txBody>
          <a:bodyPr/>
          <a:lstStyle/>
          <a:p>
            <a:r>
              <a:rPr lang="en-US" altLang="zh-CN" sz="3600" dirty="0" err="1"/>
              <a:t>OsSetKSectionAttr</a:t>
            </a:r>
            <a:r>
              <a:rPr lang="zh-CN" altLang="en-US" sz="3600" dirty="0"/>
              <a:t>中映射的逻辑</a:t>
            </a:r>
          </a:p>
        </p:txBody>
      </p:sp>
      <p:pic>
        <p:nvPicPr>
          <p:cNvPr id="4" name="内容占位符 3"/>
          <p:cNvPicPr>
            <a:picLocks noGrp="1" noChangeAspect="1"/>
          </p:cNvPicPr>
          <p:nvPr>
            <p:ph idx="1"/>
            <p:custDataLst>
              <p:tags r:id="rId1"/>
            </p:custDataLst>
          </p:nvPr>
        </p:nvPicPr>
        <p:blipFill>
          <a:blip r:embed="rId5"/>
          <a:stretch>
            <a:fillRect/>
          </a:stretch>
        </p:blipFill>
        <p:spPr>
          <a:xfrm>
            <a:off x="779780" y="1562100"/>
            <a:ext cx="6543040" cy="1866900"/>
          </a:xfrm>
          <a:prstGeom prst="rect">
            <a:avLst/>
          </a:prstGeom>
        </p:spPr>
      </p:pic>
      <p:pic>
        <p:nvPicPr>
          <p:cNvPr id="5" name="图片 4"/>
          <p:cNvPicPr>
            <a:picLocks noChangeAspect="1"/>
          </p:cNvPicPr>
          <p:nvPr>
            <p:custDataLst>
              <p:tags r:id="rId2"/>
            </p:custDataLst>
          </p:nvPr>
        </p:nvPicPr>
        <p:blipFill>
          <a:blip r:embed="rId6"/>
          <a:srcRect l="683"/>
          <a:stretch>
            <a:fillRect/>
          </a:stretch>
        </p:blipFill>
        <p:spPr>
          <a:xfrm>
            <a:off x="951230" y="3590290"/>
            <a:ext cx="10203815" cy="2857500"/>
          </a:xfrm>
          <a:prstGeom prst="rect">
            <a:avLst/>
          </a:prstGeom>
        </p:spPr>
      </p:pic>
      <p:pic>
        <p:nvPicPr>
          <p:cNvPr id="6" name="图片 5"/>
          <p:cNvPicPr>
            <a:picLocks noChangeAspect="1"/>
          </p:cNvPicPr>
          <p:nvPr>
            <p:custDataLst>
              <p:tags r:id="rId3"/>
            </p:custDataLst>
          </p:nvPr>
        </p:nvPicPr>
        <p:blipFill>
          <a:blip r:embed="rId7"/>
          <a:stretch>
            <a:fillRect/>
          </a:stretch>
        </p:blipFill>
        <p:spPr>
          <a:xfrm>
            <a:off x="8227695" y="1816735"/>
            <a:ext cx="3126105" cy="1515110"/>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4"/>
          <a:srcRect t="817"/>
          <a:stretch>
            <a:fillRect/>
          </a:stretch>
        </p:blipFill>
        <p:spPr>
          <a:xfrm>
            <a:off x="955040" y="1861185"/>
            <a:ext cx="10168255" cy="4316095"/>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8323399" y="982164"/>
            <a:ext cx="3027680" cy="146685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8"/>
          <a:srcRect t="9333"/>
          <a:stretch>
            <a:fillRect/>
          </a:stretch>
        </p:blipFill>
        <p:spPr>
          <a:xfrm>
            <a:off x="880745" y="240030"/>
            <a:ext cx="8610600" cy="690880"/>
          </a:xfrm>
          <a:prstGeom prst="rect">
            <a:avLst/>
          </a:prstGeom>
        </p:spPr>
      </p:pic>
      <p:pic>
        <p:nvPicPr>
          <p:cNvPr id="5" name="图片 4"/>
          <p:cNvPicPr>
            <a:picLocks noChangeAspect="1"/>
          </p:cNvPicPr>
          <p:nvPr>
            <p:custDataLst>
              <p:tags r:id="rId2"/>
            </p:custDataLst>
          </p:nvPr>
        </p:nvPicPr>
        <p:blipFill>
          <a:blip r:embed="rId9"/>
          <a:stretch>
            <a:fillRect/>
          </a:stretch>
        </p:blipFill>
        <p:spPr>
          <a:xfrm>
            <a:off x="880745" y="1637665"/>
            <a:ext cx="8810625" cy="2470150"/>
          </a:xfrm>
          <a:prstGeom prst="rect">
            <a:avLst/>
          </a:prstGeom>
        </p:spPr>
      </p:pic>
      <p:pic>
        <p:nvPicPr>
          <p:cNvPr id="7" name="图片 6"/>
          <p:cNvPicPr>
            <a:picLocks noChangeAspect="1"/>
          </p:cNvPicPr>
          <p:nvPr>
            <p:custDataLst>
              <p:tags r:id="rId3"/>
            </p:custDataLst>
          </p:nvPr>
        </p:nvPicPr>
        <p:blipFill>
          <a:blip r:embed="rId10"/>
          <a:stretch>
            <a:fillRect/>
          </a:stretch>
        </p:blipFill>
        <p:spPr>
          <a:xfrm>
            <a:off x="942340" y="4751705"/>
            <a:ext cx="7189470" cy="1934210"/>
          </a:xfrm>
          <a:prstGeom prst="rect">
            <a:avLst/>
          </a:prstGeom>
        </p:spPr>
      </p:pic>
      <p:pic>
        <p:nvPicPr>
          <p:cNvPr id="8" name="图片 7"/>
          <p:cNvPicPr>
            <a:picLocks noChangeAspect="1"/>
          </p:cNvPicPr>
          <p:nvPr>
            <p:custDataLst>
              <p:tags r:id="rId4"/>
            </p:custDataLst>
          </p:nvPr>
        </p:nvPicPr>
        <p:blipFill>
          <a:blip r:embed="rId11"/>
          <a:stretch>
            <a:fillRect/>
          </a:stretch>
        </p:blipFill>
        <p:spPr>
          <a:xfrm>
            <a:off x="9602470" y="2607945"/>
            <a:ext cx="2524760" cy="1223010"/>
          </a:xfrm>
          <a:prstGeom prst="rect">
            <a:avLst/>
          </a:prstGeom>
        </p:spPr>
      </p:pic>
      <p:cxnSp>
        <p:nvCxnSpPr>
          <p:cNvPr id="9" name="直接箭头连接符 8"/>
          <p:cNvCxnSpPr/>
          <p:nvPr/>
        </p:nvCxnSpPr>
        <p:spPr>
          <a:xfrm flipH="1" flipV="1">
            <a:off x="6271895" y="840105"/>
            <a:ext cx="3330575" cy="2913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7162800" y="2693035"/>
            <a:ext cx="2432685" cy="2206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29235" y="240030"/>
            <a:ext cx="411480" cy="599440"/>
          </a:xfrm>
          <a:prstGeom prst="rect">
            <a:avLst/>
          </a:prstGeom>
          <a:noFill/>
          <a:ln>
            <a:noFill/>
          </a:ln>
        </p:spPr>
        <p:txBody>
          <a:bodyPr wrap="none" rtlCol="0" anchor="t">
            <a:noAutofit/>
          </a:bodyPr>
          <a:lstStyle/>
          <a:p>
            <a:pPr algn="ctr"/>
            <a:r>
              <a:rPr lang="zh-CN"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rPr>
              <a:t>①</a:t>
            </a:r>
          </a:p>
        </p:txBody>
      </p:sp>
      <p:sp>
        <p:nvSpPr>
          <p:cNvPr id="12" name="矩形 11"/>
          <p:cNvSpPr/>
          <p:nvPr>
            <p:custDataLst>
              <p:tags r:id="rId5"/>
            </p:custDataLst>
          </p:nvPr>
        </p:nvSpPr>
        <p:spPr>
          <a:xfrm>
            <a:off x="300355" y="1803400"/>
            <a:ext cx="340360" cy="889635"/>
          </a:xfrm>
          <a:prstGeom prst="rect">
            <a:avLst/>
          </a:prstGeom>
          <a:noFill/>
          <a:ln>
            <a:noFill/>
          </a:ln>
        </p:spPr>
        <p:txBody>
          <a:bodyPr wrap="none" rtlCol="0" anchor="t">
            <a:noAutofit/>
          </a:bodyPr>
          <a:lstStyle/>
          <a:p>
            <a:pPr algn="ctr"/>
            <a:r>
              <a:rPr lang="zh-CN"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rPr>
              <a:t>②</a:t>
            </a:r>
          </a:p>
        </p:txBody>
      </p:sp>
      <p:sp>
        <p:nvSpPr>
          <p:cNvPr id="13" name="矩形 12"/>
          <p:cNvSpPr/>
          <p:nvPr>
            <p:custDataLst>
              <p:tags r:id="rId6"/>
            </p:custDataLst>
          </p:nvPr>
        </p:nvSpPr>
        <p:spPr>
          <a:xfrm>
            <a:off x="300355" y="4653280"/>
            <a:ext cx="411480" cy="599440"/>
          </a:xfrm>
          <a:prstGeom prst="rect">
            <a:avLst/>
          </a:prstGeom>
          <a:noFill/>
          <a:ln>
            <a:noFill/>
          </a:ln>
        </p:spPr>
        <p:txBody>
          <a:bodyPr wrap="none" rtlCol="0" anchor="t">
            <a:noAutofit/>
          </a:bodyPr>
          <a:lstStyle/>
          <a:p>
            <a:pPr algn="ctr"/>
            <a:r>
              <a:rPr lang="zh-CN" altLang="en-US" sz="3200" b="1">
                <a:ln w="10160">
                  <a:solidFill>
                    <a:schemeClr val="accent5"/>
                  </a:solidFill>
                  <a:prstDash val="solid"/>
                </a:ln>
                <a:solidFill>
                  <a:srgbClr val="FFFFFF"/>
                </a:solidFill>
                <a:effectLst>
                  <a:outerShdw blurRad="38100" dist="22860" dir="5400000" algn="tl" rotWithShape="0">
                    <a:srgbClr val="000000">
                      <a:alpha val="30000"/>
                    </a:srgbClr>
                  </a:outerShdw>
                </a:effectLst>
              </a:rPr>
              <a:t>③</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3157" y="144537"/>
            <a:ext cx="2204357" cy="685801"/>
          </a:xfrm>
        </p:spPr>
        <p:txBody>
          <a:bodyPr/>
          <a:lstStyle/>
          <a:p>
            <a:r>
              <a:rPr lang="zh-CN" altLang="en-US" sz="3600" dirty="0"/>
              <a:t>问题解答</a:t>
            </a:r>
          </a:p>
        </p:txBody>
      </p:sp>
      <p:sp>
        <p:nvSpPr>
          <p:cNvPr id="3" name="内容占位符 2"/>
          <p:cNvSpPr>
            <a:spLocks noGrp="1"/>
          </p:cNvSpPr>
          <p:nvPr>
            <p:ph idx="1"/>
          </p:nvPr>
        </p:nvSpPr>
        <p:spPr/>
        <p:txBody>
          <a:bodyPr>
            <a:normAutofit/>
          </a:bodyPr>
          <a:lstStyle/>
          <a:p>
            <a:pPr>
              <a:lnSpc>
                <a:spcPct val="150000"/>
              </a:lnSpc>
            </a:pPr>
            <a:r>
              <a:rPr lang="zh-CN" altLang="en-US" dirty="0">
                <a:latin typeface="仿宋" panose="02010609060101010101" charset="-122"/>
                <a:ea typeface="仿宋" panose="02010609060101010101" charset="-122"/>
                <a:cs typeface="仿宋" panose="02010609060101010101" charset="-122"/>
                <a:sym typeface="+mn-ea"/>
              </a:rPr>
              <a:t>内核部分也可以是</a:t>
            </a:r>
            <a:r>
              <a:rPr lang="en-US" altLang="zh-CN" dirty="0">
                <a:latin typeface="仿宋" panose="02010609060101010101" charset="-122"/>
                <a:ea typeface="仿宋" panose="02010609060101010101" charset="-122"/>
                <a:cs typeface="仿宋" panose="02010609060101010101" charset="-122"/>
                <a:sym typeface="+mn-ea"/>
              </a:rPr>
              <a:t>section</a:t>
            </a:r>
            <a:r>
              <a:rPr lang="zh-CN" altLang="en-US" dirty="0">
                <a:latin typeface="仿宋" panose="02010609060101010101" charset="-122"/>
                <a:ea typeface="仿宋" panose="02010609060101010101" charset="-122"/>
                <a:cs typeface="仿宋" panose="02010609060101010101" charset="-122"/>
                <a:sym typeface="+mn-ea"/>
              </a:rPr>
              <a:t>类型的映射，取决于实际为</a:t>
            </a:r>
            <a:r>
              <a:rPr lang="en-US" altLang="zh-CN" dirty="0">
                <a:latin typeface="仿宋" panose="02010609060101010101" charset="-122"/>
                <a:ea typeface="仿宋" panose="02010609060101010101" charset="-122"/>
                <a:cs typeface="仿宋" panose="02010609060101010101" charset="-122"/>
                <a:sym typeface="+mn-ea"/>
              </a:rPr>
              <a:t>text </a:t>
            </a:r>
            <a:r>
              <a:rPr lang="en-US" altLang="zh-CN" dirty="0" err="1">
                <a:latin typeface="仿宋" panose="02010609060101010101" charset="-122"/>
                <a:ea typeface="仿宋" panose="02010609060101010101" charset="-122"/>
                <a:cs typeface="仿宋" panose="02010609060101010101" charset="-122"/>
                <a:sym typeface="+mn-ea"/>
              </a:rPr>
              <a:t>bss</a:t>
            </a:r>
            <a:r>
              <a:rPr lang="en-US" altLang="zh-CN" dirty="0">
                <a:latin typeface="仿宋" panose="02010609060101010101" charset="-122"/>
                <a:ea typeface="仿宋" panose="02010609060101010101" charset="-122"/>
                <a:cs typeface="仿宋" panose="02010609060101010101" charset="-122"/>
                <a:sym typeface="+mn-ea"/>
              </a:rPr>
              <a:t> </a:t>
            </a:r>
            <a:r>
              <a:rPr lang="en-US" altLang="zh-CN" dirty="0" err="1">
                <a:latin typeface="仿宋" panose="02010609060101010101" charset="-122"/>
                <a:ea typeface="仿宋" panose="02010609060101010101" charset="-122"/>
                <a:cs typeface="仿宋" panose="02010609060101010101" charset="-122"/>
                <a:sym typeface="+mn-ea"/>
              </a:rPr>
              <a:t>rodata</a:t>
            </a:r>
            <a:r>
              <a:rPr lang="zh-CN" altLang="en-US" dirty="0">
                <a:latin typeface="仿宋" panose="02010609060101010101" charset="-122"/>
                <a:ea typeface="仿宋" panose="02010609060101010101" charset="-122"/>
                <a:cs typeface="仿宋" panose="02010609060101010101" charset="-122"/>
                <a:sym typeface="+mn-ea"/>
              </a:rPr>
              <a:t>等区域划分的空间大小。</a:t>
            </a:r>
            <a:endParaRPr lang="zh-CN" altLang="en-US" dirty="0">
              <a:latin typeface="仿宋" panose="02010609060101010101" charset="-122"/>
              <a:ea typeface="仿宋" panose="02010609060101010101" charset="-122"/>
              <a:cs typeface="仿宋" panose="02010609060101010101" charset="-122"/>
            </a:endParaRPr>
          </a:p>
          <a:p>
            <a:endParaRPr lang="zh-CN" altLang="en-US"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3590" y="2541905"/>
            <a:ext cx="10515600" cy="1325563"/>
          </a:xfrm>
        </p:spPr>
        <p:txBody>
          <a:bodyPr/>
          <a:lstStyle/>
          <a:p>
            <a:pPr algn="ctr"/>
            <a:r>
              <a:rPr lang="zh-CN" altLang="en-US" sz="6000"/>
              <a:t>虚实映射解除函数</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69578" y="177452"/>
            <a:ext cx="82686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fontAlgn="base">
              <a:spcAft>
                <a:spcPct val="0"/>
              </a:spcAft>
              <a:buClrTx/>
              <a:buSzTx/>
            </a:pPr>
            <a:r>
              <a:rPr lang="zh-CN" altLang="en-US" sz="3600" dirty="0"/>
              <a:t>虚实映射解除函数  </a:t>
            </a:r>
            <a:r>
              <a:rPr lang="zh-CN" altLang="zh-CN" sz="3600" dirty="0"/>
              <a:t>LOS_ArchMmuUnmap</a:t>
            </a:r>
          </a:p>
        </p:txBody>
      </p:sp>
      <p:sp>
        <p:nvSpPr>
          <p:cNvPr id="3" name="内容占位符 2"/>
          <p:cNvSpPr>
            <a:spLocks noGrp="1"/>
          </p:cNvSpPr>
          <p:nvPr>
            <p:ph idx="1"/>
          </p:nvPr>
        </p:nvSpPr>
        <p:spPr>
          <a:xfrm>
            <a:off x="323850" y="1048261"/>
            <a:ext cx="10972800" cy="4525433"/>
          </a:xfrm>
        </p:spPr>
        <p:txBody>
          <a:bodyPr/>
          <a:lstStyle/>
          <a:p>
            <a:r>
              <a:rPr lang="zh-CN" altLang="en-US" sz="3200" dirty="0"/>
              <a:t>功能：</a:t>
            </a:r>
            <a:r>
              <a:rPr sz="3200" dirty="0"/>
              <a:t>解除进程空间虚拟地址区间与物理地址区间的映射关系</a:t>
            </a:r>
          </a:p>
        </p:txBody>
      </p:sp>
      <p:sp>
        <p:nvSpPr>
          <p:cNvPr id="6" name="Rectangle 2"/>
          <p:cNvSpPr>
            <a:spLocks noChangeArrowheads="1"/>
          </p:cNvSpPr>
          <p:nvPr/>
        </p:nvSpPr>
        <p:spPr bwMode="auto">
          <a:xfrm>
            <a:off x="653143" y="2744107"/>
            <a:ext cx="5276850"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参数</a:t>
            </a: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LosArchMmu* archMmu MMU结构体</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VADDR_T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vaddr </a:t>
            </a:r>
            <a:r>
              <a:rPr kumimoji="0" lang="zh-CN" altLang="zh-CN"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虚拟地址</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size_t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count </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需要解除映射的</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4K</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页</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的数量</a:t>
            </a:r>
            <a:endParaRPr kumimoji="0" lang="zh-CN" altLang="zh-CN"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lang="zh-CN" altLang="en-US" dirty="0">
                <a:solidFill>
                  <a:srgbClr val="333333"/>
                </a:solidFill>
                <a:latin typeface="宋体" panose="02010600030101010101" pitchFamily="2" charset="-122"/>
                <a:ea typeface="宋体" panose="02010600030101010101" pitchFamily="2" charset="-122"/>
              </a:rPr>
              <a:t>返回值</a:t>
            </a:r>
            <a:endParaRPr lang="en-US" altLang="zh-CN" dirty="0">
              <a:solidFill>
                <a:srgbClr val="333333"/>
              </a:solidFill>
              <a:latin typeface="宋体" panose="02010600030101010101" pitchFamily="2" charset="-122"/>
              <a:ea typeface="宋体" panose="02010600030101010101" pitchFamily="2" charset="-122"/>
            </a:endParaRPr>
          </a:p>
          <a:p>
            <a:pPr marR="0" lvl="0" algn="l" defTabSz="914400" rtl="0" eaLnBrk="0" fontAlgn="base" latinLnBrk="0" hangingPunct="0">
              <a:lnSpc>
                <a:spcPct val="150000"/>
              </a:lnSpc>
              <a:spcBef>
                <a:spcPct val="0"/>
              </a:spcBef>
              <a:spcAft>
                <a:spcPct val="0"/>
              </a:spcAft>
              <a:buClrTx/>
              <a:buSzTx/>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成功解除映射的数量</a:t>
            </a: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2"/>
          <a:stretch>
            <a:fillRect/>
          </a:stretch>
        </p:blipFill>
        <p:spPr>
          <a:xfrm>
            <a:off x="6591381" y="2565159"/>
            <a:ext cx="4444473" cy="2163896"/>
          </a:xfrm>
          <a:prstGeom prst="rect">
            <a:avLst/>
          </a:prstGeom>
        </p:spPr>
      </p:pic>
      <p:pic>
        <p:nvPicPr>
          <p:cNvPr id="8" name="图片 7"/>
          <p:cNvPicPr>
            <a:picLocks noChangeAspect="1"/>
          </p:cNvPicPr>
          <p:nvPr/>
        </p:nvPicPr>
        <p:blipFill>
          <a:blip r:embed="rId3"/>
          <a:stretch>
            <a:fillRect/>
          </a:stretch>
        </p:blipFill>
        <p:spPr>
          <a:xfrm>
            <a:off x="5053676" y="5213420"/>
            <a:ext cx="6573668" cy="723104"/>
          </a:xfrm>
          <a:prstGeom prst="rect">
            <a:avLst/>
          </a:prstGeom>
        </p:spPr>
      </p:pic>
      <p:pic>
        <p:nvPicPr>
          <p:cNvPr id="10" name="图片 9" descr="2"/>
          <p:cNvPicPr>
            <a:picLocks noChangeAspect="1"/>
          </p:cNvPicPr>
          <p:nvPr/>
        </p:nvPicPr>
        <p:blipFill>
          <a:blip r:embed="rId4"/>
          <a:stretch>
            <a:fillRect/>
          </a:stretch>
        </p:blipFill>
        <p:spPr>
          <a:xfrm>
            <a:off x="1987641" y="1853565"/>
            <a:ext cx="9519920" cy="41592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477" y="76199"/>
            <a:ext cx="4281896" cy="729389"/>
          </a:xfrm>
        </p:spPr>
        <p:txBody>
          <a:bodyPr/>
          <a:lstStyle/>
          <a:p>
            <a:r>
              <a:rPr lang="zh-CN" altLang="en-US" sz="3600" dirty="0"/>
              <a:t>解除映射流程概述</a:t>
            </a:r>
          </a:p>
        </p:txBody>
      </p:sp>
      <p:pic>
        <p:nvPicPr>
          <p:cNvPr id="7" name="图片 6"/>
          <p:cNvPicPr>
            <a:picLocks noChangeAspect="1"/>
          </p:cNvPicPr>
          <p:nvPr>
            <p:custDataLst>
              <p:tags r:id="rId1"/>
            </p:custDataLst>
          </p:nvPr>
        </p:nvPicPr>
        <p:blipFill>
          <a:blip r:embed="rId3"/>
          <a:stretch>
            <a:fillRect/>
          </a:stretch>
        </p:blipFill>
        <p:spPr>
          <a:xfrm>
            <a:off x="3235439" y="375557"/>
            <a:ext cx="6784136" cy="6167119"/>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02870" y="127712"/>
            <a:ext cx="87302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fontAlgn="base">
              <a:spcAft>
                <a:spcPct val="0"/>
              </a:spcAft>
              <a:buClrTx/>
              <a:buSzTx/>
            </a:pPr>
            <a:r>
              <a:rPr lang="zh-CN" altLang="en-US" sz="3600" dirty="0"/>
              <a:t>虚实映射解除主函数  </a:t>
            </a:r>
            <a:r>
              <a:rPr lang="zh-CN" altLang="zh-CN" sz="3600" dirty="0"/>
              <a:t>LOS_ArchMmuUnmap</a:t>
            </a:r>
          </a:p>
        </p:txBody>
      </p:sp>
      <p:pic>
        <p:nvPicPr>
          <p:cNvPr id="5" name="图片 4" descr="3"/>
          <p:cNvPicPr>
            <a:picLocks noChangeAspect="1"/>
          </p:cNvPicPr>
          <p:nvPr/>
        </p:nvPicPr>
        <p:blipFill>
          <a:blip r:embed="rId2"/>
          <a:stretch>
            <a:fillRect/>
          </a:stretch>
        </p:blipFill>
        <p:spPr>
          <a:xfrm>
            <a:off x="1543624" y="854528"/>
            <a:ext cx="8047416" cy="5395414"/>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02870" y="127712"/>
            <a:ext cx="1200200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fontAlgn="base">
              <a:spcAft>
                <a:spcPct val="0"/>
              </a:spcAft>
              <a:buClrTx/>
              <a:buSzTx/>
            </a:pPr>
            <a:r>
              <a:rPr lang="en-US" altLang="zh-CN" sz="3600" dirty="0"/>
              <a:t>L1</a:t>
            </a:r>
            <a:r>
              <a:rPr lang="zh-CN" altLang="en-US" sz="3600" dirty="0"/>
              <a:t>页表项</a:t>
            </a:r>
            <a:r>
              <a:rPr lang="zh-CN" altLang="en-US" sz="3600" dirty="0">
                <a:sym typeface="+mn-ea"/>
              </a:rPr>
              <a:t>描述符类型</a:t>
            </a:r>
            <a:r>
              <a:rPr lang="zh-CN" altLang="en-US" sz="3600" dirty="0"/>
              <a:t>为</a:t>
            </a:r>
            <a:r>
              <a:rPr lang="en-US" altLang="zh-CN" sz="3600" b="1" dirty="0"/>
              <a:t>Invalid</a:t>
            </a:r>
            <a:r>
              <a:rPr lang="zh-CN" altLang="en-US" sz="3600" dirty="0"/>
              <a:t>的解除函数</a:t>
            </a:r>
            <a:r>
              <a:rPr lang="en-US" altLang="zh-CN" sz="3600" dirty="0"/>
              <a:t> OsUnmapL1Invalid</a:t>
            </a:r>
          </a:p>
        </p:txBody>
      </p:sp>
      <p:sp>
        <p:nvSpPr>
          <p:cNvPr id="6" name="Rectangle 2"/>
          <p:cNvSpPr>
            <a:spLocks noChangeArrowheads="1"/>
          </p:cNvSpPr>
          <p:nvPr/>
        </p:nvSpPr>
        <p:spPr bwMode="auto">
          <a:xfrm>
            <a:off x="387985" y="3831908"/>
            <a:ext cx="499808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参数</a:t>
            </a: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VADDR_T vaddr </a:t>
            </a:r>
            <a:r>
              <a:rPr kumimoji="0" lang="zh-CN" altLang="zh-CN"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虚拟地址</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UNIT32</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count 总共</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需要解除映射的</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4K</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页</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的数量</a:t>
            </a:r>
            <a:endParaRPr kumimoji="0" lang="zh-CN" altLang="zh-CN"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lang="zh-CN" altLang="en-US" dirty="0">
                <a:solidFill>
                  <a:srgbClr val="333333"/>
                </a:solidFill>
                <a:latin typeface="宋体" panose="02010600030101010101" pitchFamily="2" charset="-122"/>
                <a:ea typeface="宋体" panose="02010600030101010101" pitchFamily="2" charset="-122"/>
              </a:rPr>
              <a:t>返回值</a:t>
            </a:r>
            <a:endParaRPr lang="en-US" altLang="zh-CN" dirty="0">
              <a:solidFill>
                <a:srgbClr val="333333"/>
              </a:solidFill>
              <a:latin typeface="宋体" panose="02010600030101010101" pitchFamily="2" charset="-122"/>
              <a:ea typeface="宋体" panose="02010600030101010101" pitchFamily="2" charset="-122"/>
            </a:endParaRPr>
          </a:p>
          <a:p>
            <a:pPr marR="0" lvl="0" algn="l" defTabSz="914400" rtl="0" eaLnBrk="0" fontAlgn="base" latinLnBrk="0" hangingPunct="0">
              <a:lnSpc>
                <a:spcPct val="150000"/>
              </a:lnSpc>
              <a:spcBef>
                <a:spcPct val="0"/>
              </a:spcBef>
              <a:spcAft>
                <a:spcPct val="0"/>
              </a:spcAft>
              <a:buClrTx/>
              <a:buSzTx/>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已成功解除映射的数量</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3" name="文本框 2"/>
          <p:cNvSpPr txBox="1"/>
          <p:nvPr/>
        </p:nvSpPr>
        <p:spPr>
          <a:xfrm>
            <a:off x="5328285" y="4746625"/>
            <a:ext cx="6736715" cy="922020"/>
          </a:xfrm>
          <a:prstGeom prst="rect">
            <a:avLst/>
          </a:prstGeom>
          <a:noFill/>
        </p:spPr>
        <p:txBody>
          <a:bodyPr wrap="square" rtlCol="0" anchor="t">
            <a:spAutoFit/>
          </a:bodyPr>
          <a:lstStyle/>
          <a:p>
            <a:pPr indent="0" fontAlgn="auto">
              <a:lnSpc>
                <a:spcPct val="150000"/>
              </a:lnSpc>
            </a:pPr>
            <a:r>
              <a:rPr lang="zh-CN" altLang="en-US">
                <a:solidFill>
                  <a:schemeClr val="accent6">
                    <a:lumMod val="75000"/>
                  </a:schemeClr>
                </a:solidFill>
              </a:rPr>
              <a:t>#define</a:t>
            </a:r>
            <a:r>
              <a:rPr lang="en-US" altLang="zh-CN">
                <a:solidFill>
                  <a:schemeClr val="accent6">
                    <a:lumMod val="75000"/>
                  </a:schemeClr>
                </a:solidFill>
              </a:rPr>
              <a:t> </a:t>
            </a:r>
            <a:r>
              <a:rPr lang="zh-CN" altLang="en-US"/>
              <a:t> </a:t>
            </a:r>
            <a:r>
              <a:rPr lang="zh-CN" altLang="en-US" b="1">
                <a:solidFill>
                  <a:srgbClr val="000B86"/>
                </a:solidFill>
              </a:rPr>
              <a:t>MMU_DESCRIPTOR_L1_SMALL_SIZE</a:t>
            </a:r>
            <a:r>
              <a:rPr lang="en-US" altLang="zh-CN"/>
              <a:t>		</a:t>
            </a:r>
            <a:r>
              <a:rPr lang="zh-CN" altLang="en-US">
                <a:solidFill>
                  <a:srgbClr val="FF121A"/>
                </a:solidFill>
              </a:rPr>
              <a:t>0x100000</a:t>
            </a:r>
            <a:endParaRPr lang="zh-CN" altLang="en-US"/>
          </a:p>
          <a:p>
            <a:pPr indent="0" fontAlgn="auto">
              <a:lnSpc>
                <a:spcPct val="150000"/>
              </a:lnSpc>
            </a:pPr>
            <a:r>
              <a:rPr lang="zh-CN" altLang="en-US">
                <a:solidFill>
                  <a:schemeClr val="accent6">
                    <a:lumMod val="75000"/>
                  </a:schemeClr>
                </a:solidFill>
              </a:rPr>
              <a:t>#define</a:t>
            </a:r>
            <a:r>
              <a:rPr lang="en-US" altLang="zh-CN">
                <a:solidFill>
                  <a:schemeClr val="accent6">
                    <a:lumMod val="75000"/>
                  </a:schemeClr>
                </a:solidFill>
              </a:rPr>
              <a:t> </a:t>
            </a:r>
            <a:r>
              <a:rPr lang="zh-CN" altLang="en-US"/>
              <a:t> </a:t>
            </a:r>
            <a:r>
              <a:rPr lang="zh-CN" altLang="en-US" b="1">
                <a:solidFill>
                  <a:srgbClr val="000B86"/>
                </a:solidFill>
              </a:rPr>
              <a:t>MMU_DESCRIPTOR_L2_SMALL_SHIFT</a:t>
            </a:r>
            <a:r>
              <a:rPr lang="zh-CN" altLang="en-US"/>
              <a:t>                       </a:t>
            </a:r>
            <a:r>
              <a:rPr lang="zh-CN" altLang="en-US">
                <a:solidFill>
                  <a:srgbClr val="FF121A"/>
                </a:solidFill>
              </a:rPr>
              <a:t>12</a:t>
            </a:r>
          </a:p>
        </p:txBody>
      </p:sp>
      <p:pic>
        <p:nvPicPr>
          <p:cNvPr id="7" name="图片 6"/>
          <p:cNvPicPr>
            <a:picLocks noChangeAspect="1"/>
          </p:cNvPicPr>
          <p:nvPr>
            <p:custDataLst>
              <p:tags r:id="rId1"/>
            </p:custDataLst>
          </p:nvPr>
        </p:nvPicPr>
        <p:blipFill>
          <a:blip r:embed="rId12"/>
          <a:stretch>
            <a:fillRect/>
          </a:stretch>
        </p:blipFill>
        <p:spPr>
          <a:xfrm>
            <a:off x="3531870" y="2573655"/>
            <a:ext cx="5577205" cy="502285"/>
          </a:xfrm>
          <a:prstGeom prst="rect">
            <a:avLst/>
          </a:prstGeom>
        </p:spPr>
      </p:pic>
      <p:pic>
        <p:nvPicPr>
          <p:cNvPr id="2" name="图片 1"/>
          <p:cNvPicPr>
            <a:picLocks noChangeAspect="1"/>
          </p:cNvPicPr>
          <p:nvPr/>
        </p:nvPicPr>
        <p:blipFill>
          <a:blip r:embed="rId13"/>
          <a:stretch>
            <a:fillRect/>
          </a:stretch>
        </p:blipFill>
        <p:spPr>
          <a:xfrm>
            <a:off x="589915" y="1289050"/>
            <a:ext cx="9130665" cy="2264410"/>
          </a:xfrm>
          <a:prstGeom prst="rect">
            <a:avLst/>
          </a:prstGeom>
        </p:spPr>
      </p:pic>
      <p:grpSp>
        <p:nvGrpSpPr>
          <p:cNvPr id="24" name="组合 23"/>
          <p:cNvGrpSpPr/>
          <p:nvPr/>
        </p:nvGrpSpPr>
        <p:grpSpPr>
          <a:xfrm>
            <a:off x="10056495" y="1097915"/>
            <a:ext cx="1266825" cy="1875790"/>
            <a:chOff x="16846" y="2276"/>
            <a:chExt cx="1995" cy="2954"/>
          </a:xfrm>
        </p:grpSpPr>
        <p:grpSp>
          <p:nvGrpSpPr>
            <p:cNvPr id="22" name="组合 21"/>
            <p:cNvGrpSpPr/>
            <p:nvPr/>
          </p:nvGrpSpPr>
          <p:grpSpPr>
            <a:xfrm>
              <a:off x="16846" y="2276"/>
              <a:ext cx="1994" cy="2948"/>
              <a:chOff x="16846" y="2276"/>
              <a:chExt cx="1994" cy="2948"/>
            </a:xfrm>
          </p:grpSpPr>
          <p:grpSp>
            <p:nvGrpSpPr>
              <p:cNvPr id="14" name="组合 13"/>
              <p:cNvGrpSpPr/>
              <p:nvPr/>
            </p:nvGrpSpPr>
            <p:grpSpPr>
              <a:xfrm>
                <a:off x="16846" y="2276"/>
                <a:ext cx="1994" cy="2948"/>
                <a:chOff x="16846" y="2276"/>
                <a:chExt cx="1994" cy="2948"/>
              </a:xfrm>
            </p:grpSpPr>
            <p:sp>
              <p:nvSpPr>
                <p:cNvPr id="5" name="矩形 4"/>
                <p:cNvSpPr/>
                <p:nvPr>
                  <p:custDataLst>
                    <p:tags r:id="rId5"/>
                  </p:custDataLst>
                </p:nvPr>
              </p:nvSpPr>
              <p:spPr>
                <a:xfrm>
                  <a:off x="16847" y="2276"/>
                  <a:ext cx="1993" cy="2948"/>
                </a:xfrm>
                <a:prstGeom prst="rect">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a:p>
                  <a:pPr algn="ctr"/>
                  <a:r>
                    <a:rPr lang="en-US" altLang="zh-CN">
                      <a:solidFill>
                        <a:schemeClr val="tx1"/>
                      </a:solidFill>
                    </a:rPr>
                    <a:t>...</a:t>
                  </a:r>
                </a:p>
                <a:p>
                  <a:pPr algn="ctr"/>
                  <a:r>
                    <a:rPr lang="en-US" altLang="zh-CN" sz="1400">
                      <a:solidFill>
                        <a:schemeClr val="tx1"/>
                      </a:solidFill>
                    </a:rPr>
                    <a:t>1MiB</a:t>
                  </a:r>
                </a:p>
              </p:txBody>
            </p:sp>
            <p:cxnSp>
              <p:nvCxnSpPr>
                <p:cNvPr id="8" name="直接连接符 7"/>
                <p:cNvCxnSpPr/>
                <p:nvPr>
                  <p:custDataLst>
                    <p:tags r:id="rId6"/>
                  </p:custDataLst>
                </p:nvPr>
              </p:nvCxnSpPr>
              <p:spPr>
                <a:xfrm flipV="1">
                  <a:off x="16847" y="2577"/>
                  <a:ext cx="1993" cy="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7"/>
                  </p:custDataLst>
                </p:nvPr>
              </p:nvCxnSpPr>
              <p:spPr>
                <a:xfrm flipV="1">
                  <a:off x="16847" y="2895"/>
                  <a:ext cx="1993" cy="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8"/>
                  </p:custDataLst>
                </p:nvPr>
              </p:nvCxnSpPr>
              <p:spPr>
                <a:xfrm flipV="1">
                  <a:off x="16847" y="3213"/>
                  <a:ext cx="1993" cy="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9"/>
                  </p:custDataLst>
                </p:nvPr>
              </p:nvCxnSpPr>
              <p:spPr>
                <a:xfrm flipV="1">
                  <a:off x="16846" y="4911"/>
                  <a:ext cx="1993" cy="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10"/>
                  </p:custDataLst>
                </p:nvPr>
              </p:nvCxnSpPr>
              <p:spPr>
                <a:xfrm flipV="1">
                  <a:off x="16846" y="4569"/>
                  <a:ext cx="1993" cy="1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p:nvPr>
                <p:custDataLst>
                  <p:tags r:id="rId4"/>
                </p:custDataLst>
              </p:nvPr>
            </p:nvCxnSpPr>
            <p:spPr>
              <a:xfrm flipV="1">
                <a:off x="16846" y="3531"/>
                <a:ext cx="1993" cy="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16846" y="2909"/>
              <a:ext cx="1995" cy="2321"/>
              <a:chOff x="16846" y="2909"/>
              <a:chExt cx="1995" cy="2321"/>
            </a:xfrm>
          </p:grpSpPr>
          <p:sp>
            <p:nvSpPr>
              <p:cNvPr id="17" name="矩形 16"/>
              <p:cNvSpPr/>
              <p:nvPr>
                <p:custDataLst>
                  <p:tags r:id="rId2"/>
                </p:custDataLst>
              </p:nvPr>
            </p:nvSpPr>
            <p:spPr>
              <a:xfrm>
                <a:off x="16846" y="2909"/>
                <a:ext cx="1993" cy="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3"/>
                </p:custDataLst>
              </p:nvPr>
            </p:nvSpPr>
            <p:spPr>
              <a:xfrm>
                <a:off x="16847" y="3271"/>
                <a:ext cx="1994" cy="1959"/>
              </a:xfrm>
              <a:prstGeom prst="rect">
                <a:avLst/>
              </a:prstGeom>
              <a:solidFill>
                <a:schemeClr val="accent4">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矩形 10"/>
          <p:cNvSpPr/>
          <p:nvPr/>
        </p:nvSpPr>
        <p:spPr>
          <a:xfrm>
            <a:off x="5641340" y="2086610"/>
            <a:ext cx="3627120" cy="274955"/>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a:endCxn id="17" idx="1"/>
          </p:cNvCxnSpPr>
          <p:nvPr/>
        </p:nvCxnSpPr>
        <p:spPr>
          <a:xfrm flipV="1">
            <a:off x="7894955" y="1605280"/>
            <a:ext cx="2161540" cy="46291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9458960" y="3155950"/>
            <a:ext cx="2459990" cy="337185"/>
          </a:xfrm>
          <a:prstGeom prst="rect">
            <a:avLst/>
          </a:prstGeom>
          <a:noFill/>
        </p:spPr>
        <p:txBody>
          <a:bodyPr wrap="square" rtlCol="0">
            <a:spAutoFit/>
          </a:bodyPr>
          <a:lstStyle/>
          <a:p>
            <a:r>
              <a:rPr lang="zh-CN" altLang="en-US" sz="1600"/>
              <a:t>L1页表项管理的1MiB空间</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500"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7" presetClass="entr" presetSubtype="4" fill="hold" grpId="0" nodeType="withEffect">
                                  <p:stCondLst>
                                    <p:cond delay="0"/>
                                  </p:stCondLst>
                                  <p:childTnLst>
                                    <p:set>
                                      <p:cBhvr>
                                        <p:cTn id="14" dur="500"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p:bldP spid="11" grpId="0" bldLvl="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4170" y="130627"/>
            <a:ext cx="3929743" cy="694267"/>
          </a:xfrm>
        </p:spPr>
        <p:txBody>
          <a:bodyPr/>
          <a:lstStyle/>
          <a:p>
            <a:r>
              <a:rPr lang="zh-CN" altLang="en-US" sz="3600" dirty="0"/>
              <a:t>进程地址空间划分</a:t>
            </a:r>
          </a:p>
        </p:txBody>
      </p:sp>
      <p:pic>
        <p:nvPicPr>
          <p:cNvPr id="4" name="内容占位符 3"/>
          <p:cNvPicPr>
            <a:picLocks noGrp="1" noChangeAspect="1"/>
          </p:cNvPicPr>
          <p:nvPr>
            <p:ph idx="1"/>
          </p:nvPr>
        </p:nvPicPr>
        <p:blipFill>
          <a:blip r:embed="rId2"/>
          <a:stretch>
            <a:fillRect/>
          </a:stretch>
        </p:blipFill>
        <p:spPr>
          <a:xfrm>
            <a:off x="838200" y="1638046"/>
            <a:ext cx="7136771" cy="4351338"/>
          </a:xfrm>
          <a:prstGeom prst="rect">
            <a:avLst/>
          </a:prstGeom>
        </p:spPr>
      </p:pic>
      <p:sp>
        <p:nvSpPr>
          <p:cNvPr id="7" name="Rectangle 2"/>
          <p:cNvSpPr>
            <a:spLocks noChangeArrowheads="1"/>
          </p:cNvSpPr>
          <p:nvPr/>
        </p:nvSpPr>
        <p:spPr bwMode="auto">
          <a:xfrm>
            <a:off x="6317038" y="1599946"/>
            <a:ext cx="5535261" cy="106715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109" tIns="0" rIns="11109" bIns="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a:ln>
                  <a:noFill/>
                </a:ln>
                <a:solidFill>
                  <a:srgbClr val="252B3A"/>
                </a:solidFill>
                <a:effectLst/>
                <a:latin typeface="微软雅黑" panose="020B0503020204020204" charset="-122"/>
                <a:ea typeface="微软雅黑" panose="020B0503020204020204" charset="-122"/>
              </a:rPr>
              <a:t>每个用户进程需要申请字节的页表地址，</a:t>
            </a:r>
            <a:endParaRPr kumimoji="0" lang="en-US" altLang="zh-CN" sz="1600" b="0" i="0" u="none" strike="noStrike" cap="none" normalizeH="0" baseline="0" dirty="0">
              <a:ln>
                <a:noFill/>
              </a:ln>
              <a:solidFill>
                <a:srgbClr val="252B3A"/>
              </a:solidFill>
              <a:effectLst/>
              <a:latin typeface="微软雅黑" panose="020B0503020204020204" charset="-122"/>
              <a:ea typeface="微软雅黑" panose="020B0503020204020204" charset="-122"/>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a:ln>
                  <a:noFill/>
                </a:ln>
                <a:solidFill>
                  <a:srgbClr val="252B3A"/>
                </a:solidFill>
                <a:effectLst/>
                <a:latin typeface="微软雅黑" panose="020B0503020204020204" charset="-122"/>
                <a:ea typeface="微软雅黑" panose="020B0503020204020204" charset="-122"/>
              </a:rPr>
              <a:t>对于内核进程，页表存储区域是固定的，</a:t>
            </a:r>
            <a:endParaRPr kumimoji="0" lang="en-US" altLang="zh-CN" sz="1600" b="0" i="0" u="none" strike="noStrike" cap="none" normalizeH="0" baseline="0" dirty="0">
              <a:ln>
                <a:noFill/>
              </a:ln>
              <a:solidFill>
                <a:srgbClr val="252B3A"/>
              </a:solidFill>
              <a:effectLst/>
              <a:latin typeface="微软雅黑" panose="020B0503020204020204" charset="-122"/>
              <a:ea typeface="微软雅黑" panose="020B0503020204020204" charset="-122"/>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sz="1600" b="0" i="0" u="none" strike="noStrike" cap="none" normalizeH="0" baseline="0" dirty="0">
                <a:ln>
                  <a:noFill/>
                </a:ln>
                <a:solidFill>
                  <a:srgbClr val="252B3A"/>
                </a:solidFill>
                <a:effectLst/>
                <a:latin typeface="微软雅黑" panose="020B0503020204020204" charset="-122"/>
                <a:ea typeface="微软雅黑" panose="020B0503020204020204" charset="-122"/>
              </a:rPr>
              <a:t>即</a:t>
            </a:r>
            <a:r>
              <a:rPr kumimoji="0" lang="zh-CN" altLang="zh-CN" sz="1600" b="0" i="0" u="none" strike="noStrike" cap="none" normalizeH="0" baseline="0" dirty="0">
                <a:ln>
                  <a:noFill/>
                </a:ln>
                <a:solidFill>
                  <a:srgbClr val="F08D49"/>
                </a:solidFill>
                <a:effectLst/>
                <a:latin typeface="Consolas" panose="020B0609020204030204" pitchFamily="49" charset="0"/>
              </a:rPr>
              <a:t>UINT8 g_firstPageTable[0x4000]</a:t>
            </a:r>
            <a:r>
              <a:rPr kumimoji="0" lang="zh-CN" altLang="zh-CN" sz="1600" b="0" i="0" u="none" strike="noStrike" cap="none" normalizeH="0" baseline="0" dirty="0">
                <a:ln>
                  <a:noFill/>
                </a:ln>
                <a:solidFill>
                  <a:srgbClr val="252B3A"/>
                </a:solidFill>
                <a:effectLst/>
                <a:latin typeface="微软雅黑" panose="020B0503020204020204" charset="-122"/>
                <a:ea typeface="微软雅黑" panose="020B0503020204020204" charset="-122"/>
              </a:rPr>
              <a:t>，大小为16KiB</a:t>
            </a:r>
            <a:r>
              <a:rPr kumimoji="0" lang="zh-CN" altLang="zh-CN" sz="1600" b="0" i="0" u="none" strike="noStrike" cap="none" normalizeH="0" baseline="0" dirty="0">
                <a:ln>
                  <a:noFill/>
                </a:ln>
                <a:solidFill>
                  <a:schemeClr val="tx1"/>
                </a:solidFill>
                <a:effectLst/>
              </a:rPr>
              <a:t> </a:t>
            </a:r>
            <a:endParaRPr kumimoji="0" lang="zh-CN" altLang="zh-CN" sz="16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02870" y="183860"/>
            <a:ext cx="10567670" cy="534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fontAlgn="base">
              <a:spcAft>
                <a:spcPct val="0"/>
              </a:spcAft>
              <a:buClrTx/>
              <a:buSzTx/>
            </a:pPr>
            <a:r>
              <a:rPr lang="en-US" altLang="zh-CN" sz="3200" dirty="0"/>
              <a:t>L1</a:t>
            </a:r>
            <a:r>
              <a:rPr lang="zh-CN" altLang="en-US" sz="3200" dirty="0"/>
              <a:t>页表项</a:t>
            </a:r>
            <a:r>
              <a:rPr lang="zh-CN" altLang="en-US" sz="3200" dirty="0">
                <a:sym typeface="+mn-ea"/>
              </a:rPr>
              <a:t>描述符类型</a:t>
            </a:r>
            <a:r>
              <a:rPr lang="zh-CN" altLang="en-US" sz="3200" dirty="0"/>
              <a:t>为</a:t>
            </a:r>
            <a:r>
              <a:rPr lang="en-US" altLang="zh-CN" sz="3200" b="1" dirty="0"/>
              <a:t>Section</a:t>
            </a:r>
            <a:r>
              <a:rPr lang="zh-CN" altLang="en-US" sz="3200" dirty="0"/>
              <a:t>的解除函数</a:t>
            </a:r>
            <a:r>
              <a:rPr lang="en-US" altLang="zh-CN" sz="3200" dirty="0"/>
              <a:t> OsUnmapSection</a:t>
            </a:r>
          </a:p>
        </p:txBody>
      </p:sp>
      <p:sp>
        <p:nvSpPr>
          <p:cNvPr id="6" name="Rectangle 2"/>
          <p:cNvSpPr>
            <a:spLocks noChangeArrowheads="1"/>
          </p:cNvSpPr>
          <p:nvPr/>
        </p:nvSpPr>
        <p:spPr bwMode="auto">
          <a:xfrm>
            <a:off x="102870" y="3785235"/>
            <a:ext cx="5593715" cy="299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参数</a:t>
            </a: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lang="zh-CN" altLang="zh-CN" dirty="0">
                <a:ln>
                  <a:noFill/>
                </a:ln>
                <a:solidFill>
                  <a:srgbClr val="333333"/>
                </a:solidFill>
                <a:effectLst/>
                <a:latin typeface="宋体" panose="02010600030101010101" pitchFamily="2" charset="-122"/>
                <a:ea typeface="宋体" panose="02010600030101010101" pitchFamily="2" charset="-122"/>
                <a:sym typeface="+mn-ea"/>
              </a:rPr>
              <a:t>LosArchMmu archMmu MMU结构体</a:t>
            </a: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PTE_T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l1Entry</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虚拟地址对应的L1页表项</a:t>
            </a: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VADDR_T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vaddr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虚拟地址</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UNIT32</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count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总共</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需要解除映射的</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4K</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页</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的数量</a:t>
            </a:r>
            <a:endParaRPr kumimoji="0" lang="zh-CN" altLang="zh-CN"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lang="zh-CN" altLang="en-US" dirty="0">
                <a:solidFill>
                  <a:srgbClr val="333333"/>
                </a:solidFill>
                <a:latin typeface="宋体" panose="02010600030101010101" pitchFamily="2" charset="-122"/>
                <a:ea typeface="宋体" panose="02010600030101010101" pitchFamily="2" charset="-122"/>
              </a:rPr>
              <a:t>返回值</a:t>
            </a:r>
            <a:endParaRPr lang="en-US" altLang="zh-CN" dirty="0">
              <a:solidFill>
                <a:srgbClr val="333333"/>
              </a:solidFill>
              <a:latin typeface="宋体" panose="02010600030101010101" pitchFamily="2" charset="-122"/>
              <a:ea typeface="宋体" panose="02010600030101010101" pitchFamily="2" charset="-122"/>
            </a:endParaRPr>
          </a:p>
          <a:p>
            <a:pPr marR="0" lvl="0" algn="l" defTabSz="914400" rtl="0" eaLnBrk="0" fontAlgn="base" latinLnBrk="0" hangingPunct="0">
              <a:lnSpc>
                <a:spcPct val="150000"/>
              </a:lnSpc>
              <a:spcBef>
                <a:spcPct val="0"/>
              </a:spcBef>
              <a:spcAft>
                <a:spcPct val="0"/>
              </a:spcAft>
              <a:buClrTx/>
              <a:buSzTx/>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已成功解除映射的数量</a:t>
            </a: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5" name="图片 4"/>
          <p:cNvPicPr>
            <a:picLocks noChangeAspect="1"/>
          </p:cNvPicPr>
          <p:nvPr>
            <p:custDataLst>
              <p:tags r:id="rId1"/>
            </p:custDataLst>
          </p:nvPr>
        </p:nvPicPr>
        <p:blipFill>
          <a:blip r:embed="rId3"/>
          <a:stretch>
            <a:fillRect/>
          </a:stretch>
        </p:blipFill>
        <p:spPr>
          <a:xfrm>
            <a:off x="1612265" y="1530350"/>
            <a:ext cx="8228330" cy="1092835"/>
          </a:xfrm>
          <a:prstGeom prst="rect">
            <a:avLst/>
          </a:prstGeom>
        </p:spPr>
      </p:pic>
      <p:pic>
        <p:nvPicPr>
          <p:cNvPr id="12" name="图片 11" descr="4"/>
          <p:cNvPicPr>
            <a:picLocks noChangeAspect="1"/>
          </p:cNvPicPr>
          <p:nvPr/>
        </p:nvPicPr>
        <p:blipFill>
          <a:blip r:embed="rId4"/>
          <a:stretch>
            <a:fillRect/>
          </a:stretch>
        </p:blipFill>
        <p:spPr>
          <a:xfrm>
            <a:off x="1476193" y="877570"/>
            <a:ext cx="8098155" cy="3491230"/>
          </a:xfrm>
          <a:prstGeom prst="rect">
            <a:avLst/>
          </a:prstGeom>
        </p:spPr>
      </p:pic>
      <p:sp>
        <p:nvSpPr>
          <p:cNvPr id="3" name="文本框 2"/>
          <p:cNvSpPr txBox="1"/>
          <p:nvPr/>
        </p:nvSpPr>
        <p:spPr>
          <a:xfrm>
            <a:off x="5696585" y="4512310"/>
            <a:ext cx="6736715" cy="1753235"/>
          </a:xfrm>
          <a:prstGeom prst="rect">
            <a:avLst/>
          </a:prstGeom>
          <a:noFill/>
        </p:spPr>
        <p:txBody>
          <a:bodyPr wrap="square" rtlCol="0" anchor="t">
            <a:spAutoFit/>
          </a:bodyPr>
          <a:lstStyle/>
          <a:p>
            <a:pPr indent="0" fontAlgn="auto">
              <a:lnSpc>
                <a:spcPct val="150000"/>
              </a:lnSpc>
            </a:pPr>
            <a:r>
              <a:rPr lang="zh-CN" altLang="en-US" b="1">
                <a:solidFill>
                  <a:srgbClr val="000B86"/>
                </a:solidFill>
              </a:rPr>
              <a:t>MMU_DESCRIPTOR_L2_NUMBERS_PER_L1</a:t>
            </a:r>
            <a:r>
              <a:rPr lang="en-US" altLang="zh-CN" b="1">
                <a:solidFill>
                  <a:srgbClr val="000B86"/>
                </a:solidFill>
              </a:rPr>
              <a:t>		</a:t>
            </a:r>
            <a:r>
              <a:rPr lang="en-US" altLang="zh-CN">
                <a:solidFill>
                  <a:srgbClr val="FF121A"/>
                </a:solidFill>
              </a:rPr>
              <a:t>256</a:t>
            </a:r>
            <a:endParaRPr lang="zh-CN" altLang="en-US"/>
          </a:p>
          <a:p>
            <a:pPr indent="0" fontAlgn="auto">
              <a:lnSpc>
                <a:spcPct val="150000"/>
              </a:lnSpc>
            </a:pPr>
            <a:r>
              <a:rPr lang="zh-CN" altLang="en-US" b="1">
                <a:solidFill>
                  <a:srgbClr val="000B86"/>
                </a:solidFill>
              </a:rPr>
              <a:t>OsGetPte1Paddr</a:t>
            </a:r>
            <a:r>
              <a:rPr lang="en-US" altLang="zh-CN" b="1">
                <a:solidFill>
                  <a:srgbClr val="000B86"/>
                </a:solidFill>
              </a:rPr>
              <a:t>		</a:t>
            </a:r>
            <a:r>
              <a:rPr lang="zh-CN" altLang="en-US">
                <a:solidFill>
                  <a:srgbClr val="FF121A"/>
                </a:solidFill>
              </a:rPr>
              <a:t>获得虚拟地址对应</a:t>
            </a:r>
            <a:r>
              <a:rPr lang="en-US" altLang="zh-CN">
                <a:solidFill>
                  <a:srgbClr val="FF121A"/>
                </a:solidFill>
              </a:rPr>
              <a:t>L1</a:t>
            </a:r>
            <a:r>
              <a:rPr lang="zh-CN" altLang="en-US">
                <a:solidFill>
                  <a:srgbClr val="FF121A"/>
                </a:solidFill>
              </a:rPr>
              <a:t>页号的实地址</a:t>
            </a:r>
          </a:p>
          <a:p>
            <a:pPr indent="0" fontAlgn="auto">
              <a:lnSpc>
                <a:spcPct val="150000"/>
              </a:lnSpc>
            </a:pPr>
            <a:r>
              <a:rPr lang="zh-CN" altLang="en-US" b="1">
                <a:solidFill>
                  <a:srgbClr val="000B86"/>
                </a:solidFill>
              </a:rPr>
              <a:t>OsGetPte1Ptr</a:t>
            </a:r>
            <a:r>
              <a:rPr lang="en-US" altLang="zh-CN" b="1">
                <a:solidFill>
                  <a:srgbClr val="000B86"/>
                </a:solidFill>
              </a:rPr>
              <a:t> 		</a:t>
            </a:r>
            <a:r>
              <a:rPr lang="zh-CN" altLang="en-US">
                <a:solidFill>
                  <a:srgbClr val="FF121A"/>
                </a:solidFill>
              </a:rPr>
              <a:t>获取虚拟地址对应的L1页表项地址</a:t>
            </a:r>
            <a:endParaRPr lang="zh-CN" altLang="en-US">
              <a:solidFill>
                <a:schemeClr val="accent6">
                  <a:lumMod val="75000"/>
                </a:schemeClr>
              </a:solidFill>
            </a:endParaRPr>
          </a:p>
          <a:p>
            <a:pPr indent="0" fontAlgn="auto">
              <a:lnSpc>
                <a:spcPct val="150000"/>
              </a:lnSpc>
            </a:pPr>
            <a:r>
              <a:rPr lang="zh-CN" altLang="en-US">
                <a:solidFill>
                  <a:schemeClr val="accent6">
                    <a:lumMod val="75000"/>
                  </a:schemeClr>
                </a:solidFill>
                <a:sym typeface="+mn-ea"/>
              </a:rPr>
              <a:t>#define</a:t>
            </a:r>
            <a:r>
              <a:rPr lang="en-US" altLang="zh-CN">
                <a:solidFill>
                  <a:schemeClr val="accent6">
                    <a:lumMod val="75000"/>
                  </a:schemeClr>
                </a:solidFill>
                <a:sym typeface="+mn-ea"/>
              </a:rPr>
              <a:t> </a:t>
            </a:r>
            <a:r>
              <a:rPr lang="zh-CN" altLang="en-US">
                <a:sym typeface="+mn-ea"/>
              </a:rPr>
              <a:t> </a:t>
            </a:r>
            <a:r>
              <a:rPr lang="zh-CN" altLang="en-US" b="1">
                <a:solidFill>
                  <a:srgbClr val="000B86"/>
                </a:solidFill>
                <a:sym typeface="+mn-ea"/>
              </a:rPr>
              <a:t>MMU_DESCRIPTOR_L1_SMALL_SIZE</a:t>
            </a:r>
            <a:r>
              <a:rPr lang="en-US" altLang="zh-CN">
                <a:sym typeface="+mn-ea"/>
              </a:rPr>
              <a:t>	      </a:t>
            </a:r>
            <a:r>
              <a:rPr lang="zh-CN" altLang="en-US">
                <a:solidFill>
                  <a:srgbClr val="FF121A"/>
                </a:solidFill>
                <a:sym typeface="+mn-ea"/>
              </a:rPr>
              <a:t>0x100000</a:t>
            </a:r>
            <a:endParaRPr lang="zh-CN" altLang="en-US">
              <a:solidFill>
                <a:srgbClr val="FF121A"/>
              </a:solidFill>
            </a:endParaRPr>
          </a:p>
        </p:txBody>
      </p:sp>
      <p:cxnSp>
        <p:nvCxnSpPr>
          <p:cNvPr id="15" name="直接箭头连接符 14"/>
          <p:cNvCxnSpPr>
            <a:cxnSpLocks/>
          </p:cNvCxnSpPr>
          <p:nvPr/>
        </p:nvCxnSpPr>
        <p:spPr>
          <a:xfrm flipV="1">
            <a:off x="2435860" y="1997075"/>
            <a:ext cx="4989830" cy="8858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 name="图片 1" descr="7"/>
          <p:cNvPicPr>
            <a:picLocks noChangeAspect="1"/>
          </p:cNvPicPr>
          <p:nvPr/>
        </p:nvPicPr>
        <p:blipFill>
          <a:blip r:embed="rId5"/>
          <a:stretch>
            <a:fillRect/>
          </a:stretch>
        </p:blipFill>
        <p:spPr>
          <a:xfrm>
            <a:off x="7425690" y="1447165"/>
            <a:ext cx="4127500" cy="1466850"/>
          </a:xfrm>
          <a:prstGeom prst="rect">
            <a:avLst/>
          </a:prstGeom>
          <a:ln>
            <a:solidFill>
              <a:schemeClr val="tx1"/>
            </a:solid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500"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7" presetClass="entr" presetSubtype="4" fill="hold" grpId="0" nodeType="withEffect">
                                  <p:stCondLst>
                                    <p:cond delay="0"/>
                                  </p:stCondLst>
                                  <p:childTnLst>
                                    <p:set>
                                      <p:cBhvr>
                                        <p:cTn id="10" dur="500"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7" presetClass="entr" presetSubtype="4" fill="hold" nodeType="withEffect">
                                  <p:stCondLst>
                                    <p:cond delay="0"/>
                                  </p:stCondLst>
                                  <p:childTnLst>
                                    <p:set>
                                      <p:cBhvr>
                                        <p:cTn id="14" dur="500"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7" presetClass="entr" presetSubtype="4" fill="hold" nodeType="clickEffect">
                                  <p:stCondLst>
                                    <p:cond delay="0"/>
                                  </p:stCondLst>
                                  <p:childTnLst>
                                    <p:set>
                                      <p:cBhvr>
                                        <p:cTn id="20" dur="500"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7" presetClass="entr" presetSubtype="4" fill="hold" nodeType="withEffect">
                                  <p:stCondLst>
                                    <p:cond delay="0"/>
                                  </p:stCondLst>
                                  <p:childTnLst>
                                    <p:set>
                                      <p:cBhvr>
                                        <p:cTn id="24" dur="500"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02870" y="108930"/>
            <a:ext cx="8157210" cy="97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fontAlgn="base">
              <a:spcAft>
                <a:spcPct val="0"/>
              </a:spcAft>
              <a:buClrTx/>
              <a:buSzTx/>
            </a:pPr>
            <a:r>
              <a:rPr lang="en-US" altLang="zh-CN" sz="3200" dirty="0"/>
              <a:t>L1</a:t>
            </a:r>
            <a:r>
              <a:rPr lang="zh-CN" altLang="en-US" sz="3200" dirty="0"/>
              <a:t>页表项</a:t>
            </a:r>
            <a:r>
              <a:rPr lang="zh-CN" altLang="en-US" sz="3200" dirty="0">
                <a:sym typeface="+mn-ea"/>
              </a:rPr>
              <a:t>描述符类型</a:t>
            </a:r>
            <a:r>
              <a:rPr lang="zh-CN" altLang="en-US" sz="3200" dirty="0"/>
              <a:t>为Page Table的解除函数</a:t>
            </a:r>
            <a:br>
              <a:rPr lang="zh-CN" altLang="en-US" sz="3200" dirty="0"/>
            </a:br>
            <a:r>
              <a:rPr lang="en-US" altLang="zh-CN" sz="3200" dirty="0"/>
              <a:t>	</a:t>
            </a:r>
            <a:r>
              <a:rPr lang="zh-CN" altLang="en-US" sz="2800" dirty="0"/>
              <a:t>先解除二级页表映射，再解除一级的</a:t>
            </a:r>
          </a:p>
        </p:txBody>
      </p:sp>
      <p:sp>
        <p:nvSpPr>
          <p:cNvPr id="6" name="Rectangle 2"/>
          <p:cNvSpPr>
            <a:spLocks noChangeArrowheads="1"/>
          </p:cNvSpPr>
          <p:nvPr/>
        </p:nvSpPr>
        <p:spPr bwMode="auto">
          <a:xfrm>
            <a:off x="330200" y="3650615"/>
            <a:ext cx="5116195" cy="299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pPr>
            <a:r>
              <a:rPr kumimoji="0" lang="zh-CN" altLang="en-US" b="1" i="0" u="none" strike="noStrike" cap="none" normalizeH="0" baseline="0">
                <a:solidFill>
                  <a:srgbClr val="000B86"/>
                </a:solidFill>
              </a:rPr>
              <a:t>OsUnmapL2PTE</a:t>
            </a:r>
            <a:r>
              <a:rPr kumimoji="0" lang="en-US" altLang="zh-CN" b="1" i="0" u="none" strike="noStrike" cap="none" normalizeH="0" baseline="0">
                <a:solidFill>
                  <a:srgbClr val="000B86"/>
                </a:solidFill>
              </a:rPr>
              <a:t> </a:t>
            </a:r>
            <a:r>
              <a:rPr kumimoji="0" lang="zh-CN" altLang="en-US" b="1" i="0" u="none" strike="noStrike" cap="none" normalizeH="0" baseline="0">
                <a:solidFill>
                  <a:srgbClr val="000B86"/>
                </a:solidFill>
              </a:rPr>
              <a:t>函数</a:t>
            </a:r>
            <a:r>
              <a:rPr kumimoji="0" lang="en-US" altLang="zh-CN" b="1" i="0" u="none" strike="noStrike" cap="none" normalizeH="0" baseline="0">
                <a:solidFill>
                  <a:srgbClr val="000B86"/>
                </a:solidFill>
              </a:rPr>
              <a:t>-</a:t>
            </a:r>
            <a:r>
              <a:rPr kumimoji="0" lang="zh-CN" altLang="en-US" b="1" i="0" u="none" strike="noStrike" cap="none" normalizeH="0" baseline="0">
                <a:solidFill>
                  <a:srgbClr val="000B86"/>
                </a:solidFill>
              </a:rPr>
              <a:t>解除二级页表映射</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参数</a:t>
            </a: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lang="zh-CN" altLang="zh-CN" dirty="0">
                <a:ln>
                  <a:noFill/>
                </a:ln>
                <a:solidFill>
                  <a:srgbClr val="333333"/>
                </a:solidFill>
                <a:effectLst/>
                <a:latin typeface="宋体" panose="02010600030101010101" pitchFamily="2" charset="-122"/>
                <a:ea typeface="宋体" panose="02010600030101010101" pitchFamily="2" charset="-122"/>
                <a:sym typeface="+mn-ea"/>
              </a:rPr>
              <a:t>LosArchMmu archMmu MMU结构体</a:t>
            </a:r>
          </a:p>
          <a:p>
            <a:pPr marL="0" marR="0" lvl="0" indent="0" algn="l" defTabSz="914400" rtl="0" eaLnBrk="0" fontAlgn="base" latinLnBrk="0" hangingPunct="0">
              <a:lnSpc>
                <a:spcPct val="150000"/>
              </a:lnSpc>
              <a:spcBef>
                <a:spcPct val="0"/>
              </a:spcBef>
              <a:spcAft>
                <a:spcPct val="0"/>
              </a:spcAft>
              <a:buClrTx/>
              <a:buSzTx/>
              <a:buFontTx/>
              <a:buNone/>
            </a:pPr>
            <a:r>
              <a:rPr lang="zh-CN" altLang="zh-CN" dirty="0">
                <a:ln>
                  <a:noFill/>
                </a:ln>
                <a:solidFill>
                  <a:srgbClr val="333333"/>
                </a:solidFill>
                <a:effectLst/>
                <a:latin typeface="宋体" panose="02010600030101010101" pitchFamily="2" charset="-122"/>
                <a:ea typeface="宋体" panose="02010600030101010101" pitchFamily="2" charset="-122"/>
                <a:sym typeface="+mn-ea"/>
              </a:rPr>
              <a:t>PTE_T</a:t>
            </a:r>
            <a:r>
              <a:rPr lang="en-US" altLang="zh-CN" dirty="0">
                <a:ln>
                  <a:noFill/>
                </a:ln>
                <a:solidFill>
                  <a:srgbClr val="333333"/>
                </a:solidFill>
                <a:effectLst/>
                <a:latin typeface="宋体" panose="02010600030101010101" pitchFamily="2" charset="-122"/>
                <a:ea typeface="宋体" panose="02010600030101010101" pitchFamily="2" charset="-122"/>
                <a:sym typeface="+mn-ea"/>
              </a:rPr>
              <a:t> </a:t>
            </a:r>
            <a:r>
              <a:rPr lang="zh-CN" altLang="zh-CN" dirty="0">
                <a:ln>
                  <a:noFill/>
                </a:ln>
                <a:solidFill>
                  <a:srgbClr val="333333"/>
                </a:solidFill>
                <a:effectLst/>
                <a:latin typeface="宋体" panose="02010600030101010101" pitchFamily="2" charset="-122"/>
                <a:ea typeface="宋体" panose="02010600030101010101" pitchFamily="2" charset="-122"/>
                <a:sym typeface="+mn-ea"/>
              </a:rPr>
              <a:t>l1Entry</a:t>
            </a:r>
            <a:r>
              <a:rPr lang="en-US" altLang="zh-CN" dirty="0">
                <a:ln>
                  <a:noFill/>
                </a:ln>
                <a:solidFill>
                  <a:srgbClr val="333333"/>
                </a:solidFill>
                <a:effectLst/>
                <a:latin typeface="宋体" panose="02010600030101010101" pitchFamily="2" charset="-122"/>
                <a:ea typeface="宋体" panose="02010600030101010101" pitchFamily="2" charset="-122"/>
                <a:sym typeface="+mn-ea"/>
              </a:rPr>
              <a:t>  虚拟地址对应的L1页表项</a:t>
            </a:r>
            <a:endPar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VADDR_T vaddr</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虚拟地址</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UNIT32</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count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总共</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需要解除映射的</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4K</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页</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的数量</a:t>
            </a:r>
            <a:endParaRPr kumimoji="0" lang="zh-CN" altLang="zh-CN"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lang="zh-CN" altLang="en-US" dirty="0">
                <a:solidFill>
                  <a:srgbClr val="333333"/>
                </a:solidFill>
                <a:latin typeface="宋体" panose="02010600030101010101" pitchFamily="2" charset="-122"/>
                <a:ea typeface="宋体" panose="02010600030101010101" pitchFamily="2" charset="-122"/>
              </a:rPr>
              <a:t>返回值</a:t>
            </a:r>
            <a:r>
              <a:rPr lang="en-US" altLang="zh-CN" dirty="0">
                <a:solidFill>
                  <a:srgbClr val="333333"/>
                </a:solidFill>
                <a:latin typeface="宋体" panose="02010600030101010101" pitchFamily="2" charset="-122"/>
                <a:ea typeface="宋体" panose="02010600030101010101" pitchFamily="2" charset="-122"/>
              </a:rPr>
              <a:t>   </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已成功解除映射的数量</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3" name="文本框 2"/>
          <p:cNvSpPr txBox="1"/>
          <p:nvPr/>
        </p:nvSpPr>
        <p:spPr>
          <a:xfrm>
            <a:off x="2159000" y="2422525"/>
            <a:ext cx="9641205" cy="1337945"/>
          </a:xfrm>
          <a:prstGeom prst="rect">
            <a:avLst/>
          </a:prstGeom>
          <a:noFill/>
        </p:spPr>
        <p:txBody>
          <a:bodyPr wrap="square" rtlCol="0" anchor="t">
            <a:spAutoFit/>
          </a:bodyPr>
          <a:lstStyle/>
          <a:p>
            <a:pPr indent="0" fontAlgn="auto">
              <a:lnSpc>
                <a:spcPct val="150000"/>
              </a:lnSpc>
            </a:pPr>
            <a:r>
              <a:rPr lang="zh-CN" altLang="en-US" b="1">
                <a:solidFill>
                  <a:srgbClr val="000B86"/>
                </a:solidFill>
                <a:sym typeface="+mn-ea"/>
              </a:rPr>
              <a:t>MMU_DESCRIPTOR_L2_NUMBERS_PER_L1</a:t>
            </a:r>
            <a:r>
              <a:rPr lang="en-US" altLang="zh-CN" b="1">
                <a:solidFill>
                  <a:srgbClr val="000B86"/>
                </a:solidFill>
                <a:sym typeface="+mn-ea"/>
              </a:rPr>
              <a:t>		</a:t>
            </a:r>
            <a:r>
              <a:rPr lang="en-US" altLang="zh-CN">
                <a:solidFill>
                  <a:srgbClr val="FF121A"/>
                </a:solidFill>
                <a:sym typeface="+mn-ea"/>
              </a:rPr>
              <a:t>256</a:t>
            </a:r>
            <a:endParaRPr lang="zh-CN" altLang="en-US"/>
          </a:p>
          <a:p>
            <a:pPr indent="0" fontAlgn="auto">
              <a:lnSpc>
                <a:spcPct val="150000"/>
              </a:lnSpc>
            </a:pPr>
            <a:r>
              <a:rPr lang="zh-CN" altLang="en-US">
                <a:solidFill>
                  <a:schemeClr val="accent6">
                    <a:lumMod val="75000"/>
                  </a:schemeClr>
                </a:solidFill>
              </a:rPr>
              <a:t>#define</a:t>
            </a:r>
            <a:r>
              <a:rPr lang="en-US" altLang="zh-CN">
                <a:solidFill>
                  <a:schemeClr val="accent6">
                    <a:lumMod val="75000"/>
                  </a:schemeClr>
                </a:solidFill>
              </a:rPr>
              <a:t> </a:t>
            </a:r>
            <a:r>
              <a:rPr lang="zh-CN" altLang="en-US"/>
              <a:t> </a:t>
            </a:r>
            <a:r>
              <a:rPr lang="zh-CN" altLang="en-US" b="1">
                <a:solidFill>
                  <a:srgbClr val="000B86"/>
                </a:solidFill>
              </a:rPr>
              <a:t>MMU_DESCRIPTOR_L2_SMALL_SHIFT</a:t>
            </a:r>
            <a:r>
              <a:rPr lang="zh-CN" altLang="en-US"/>
              <a:t>            </a:t>
            </a:r>
            <a:r>
              <a:rPr lang="zh-CN" altLang="en-US">
                <a:solidFill>
                  <a:srgbClr val="FF121A"/>
                </a:solidFill>
              </a:rPr>
              <a:t>12</a:t>
            </a:r>
          </a:p>
          <a:p>
            <a:pPr indent="0" fontAlgn="auto">
              <a:lnSpc>
                <a:spcPct val="150000"/>
              </a:lnSpc>
            </a:pPr>
            <a:r>
              <a:rPr lang="zh-CN" altLang="en-US" b="1">
                <a:solidFill>
                  <a:srgbClr val="000B86"/>
                </a:solidFill>
              </a:rPr>
              <a:t>OsGetPte2Index</a:t>
            </a:r>
            <a:r>
              <a:rPr lang="en-US" altLang="zh-CN" b="1">
                <a:solidFill>
                  <a:srgbClr val="000B86"/>
                </a:solidFill>
              </a:rPr>
              <a:t> 					</a:t>
            </a:r>
            <a:r>
              <a:rPr lang="zh-CN" altLang="en-US">
                <a:solidFill>
                  <a:srgbClr val="FF121A"/>
                </a:solidFill>
              </a:rPr>
              <a:t>获得虚拟地址对应的</a:t>
            </a:r>
            <a:r>
              <a:rPr lang="zh-CN" altLang="en-US">
                <a:solidFill>
                  <a:srgbClr val="FF121A"/>
                </a:solidFill>
                <a:sym typeface="+mn-ea"/>
              </a:rPr>
              <a:t>L2页表的页表项号</a:t>
            </a:r>
          </a:p>
        </p:txBody>
      </p:sp>
      <p:pic>
        <p:nvPicPr>
          <p:cNvPr id="5" name="图片 4" descr="5"/>
          <p:cNvPicPr>
            <a:picLocks noChangeAspect="1"/>
          </p:cNvPicPr>
          <p:nvPr/>
        </p:nvPicPr>
        <p:blipFill>
          <a:blip r:embed="rId3"/>
          <a:stretch>
            <a:fillRect/>
          </a:stretch>
        </p:blipFill>
        <p:spPr>
          <a:xfrm>
            <a:off x="1607820" y="1183005"/>
            <a:ext cx="8975725" cy="1223010"/>
          </a:xfrm>
          <a:prstGeom prst="rect">
            <a:avLst/>
          </a:prstGeom>
        </p:spPr>
      </p:pic>
      <p:sp>
        <p:nvSpPr>
          <p:cNvPr id="7" name="Rectangle 2"/>
          <p:cNvSpPr>
            <a:spLocks noChangeArrowheads="1"/>
          </p:cNvSpPr>
          <p:nvPr>
            <p:custDataLst>
              <p:tags r:id="rId1"/>
            </p:custDataLst>
          </p:nvPr>
        </p:nvSpPr>
        <p:spPr bwMode="auto">
          <a:xfrm>
            <a:off x="5944235" y="3650615"/>
            <a:ext cx="4996815" cy="299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pPr>
            <a:r>
              <a:rPr kumimoji="0" lang="zh-CN" altLang="en-US" b="1" i="0" u="none" strike="noStrike" cap="none" normalizeH="0" baseline="0">
                <a:solidFill>
                  <a:srgbClr val="000B86"/>
                </a:solidFill>
              </a:rPr>
              <a:t>OsTryUnmapL1PTE</a:t>
            </a:r>
            <a:r>
              <a:rPr kumimoji="0" lang="en-US" altLang="zh-CN" b="1" i="0" u="none" strike="noStrike" cap="none" normalizeH="0" baseline="0">
                <a:solidFill>
                  <a:srgbClr val="000B86"/>
                </a:solidFill>
              </a:rPr>
              <a:t> </a:t>
            </a:r>
            <a:r>
              <a:rPr kumimoji="0" lang="zh-CN" altLang="en-US" b="1" i="0" u="none" strike="noStrike" cap="none" normalizeH="0" baseline="0">
                <a:solidFill>
                  <a:srgbClr val="000B86"/>
                </a:solidFill>
              </a:rPr>
              <a:t>函数</a:t>
            </a:r>
            <a:r>
              <a:rPr kumimoji="0" lang="en-US" altLang="zh-CN" b="1" i="0" u="none" strike="noStrike" cap="none" normalizeH="0" baseline="0">
                <a:solidFill>
                  <a:srgbClr val="000B86"/>
                </a:solidFill>
              </a:rPr>
              <a:t>-</a:t>
            </a:r>
            <a:r>
              <a:rPr kumimoji="0" lang="zh-CN" altLang="en-US" b="1" i="0" u="none" strike="noStrike" cap="none" normalizeH="0" baseline="0">
                <a:solidFill>
                  <a:srgbClr val="000B86"/>
                </a:solidFill>
              </a:rPr>
              <a:t>解除一级页表映射</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参数</a:t>
            </a: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lang="zh-CN" altLang="zh-CN" dirty="0">
                <a:ln>
                  <a:noFill/>
                </a:ln>
                <a:solidFill>
                  <a:srgbClr val="333333"/>
                </a:solidFill>
                <a:effectLst/>
                <a:latin typeface="宋体" panose="02010600030101010101" pitchFamily="2" charset="-122"/>
                <a:ea typeface="宋体" panose="02010600030101010101" pitchFamily="2" charset="-122"/>
                <a:sym typeface="+mn-ea"/>
              </a:rPr>
              <a:t>LosArchMmu archMmu MMU结构体</a:t>
            </a:r>
          </a:p>
          <a:p>
            <a:pPr marL="0" marR="0" lvl="0" indent="0" algn="l" defTabSz="914400" rtl="0" eaLnBrk="0" fontAlgn="base" latinLnBrk="0" hangingPunct="0">
              <a:lnSpc>
                <a:spcPct val="150000"/>
              </a:lnSpc>
              <a:spcBef>
                <a:spcPct val="0"/>
              </a:spcBef>
              <a:spcAft>
                <a:spcPct val="0"/>
              </a:spcAft>
              <a:buClrTx/>
              <a:buSzTx/>
              <a:buFontTx/>
              <a:buNone/>
            </a:pPr>
            <a:r>
              <a:rPr lang="zh-CN" altLang="zh-CN" dirty="0">
                <a:ln>
                  <a:noFill/>
                </a:ln>
                <a:solidFill>
                  <a:srgbClr val="333333"/>
                </a:solidFill>
                <a:effectLst/>
                <a:latin typeface="宋体" panose="02010600030101010101" pitchFamily="2" charset="-122"/>
                <a:ea typeface="宋体" panose="02010600030101010101" pitchFamily="2" charset="-122"/>
                <a:sym typeface="+mn-ea"/>
              </a:rPr>
              <a:t>PTE_T</a:t>
            </a:r>
            <a:r>
              <a:rPr lang="en-US" altLang="zh-CN" dirty="0">
                <a:ln>
                  <a:noFill/>
                </a:ln>
                <a:solidFill>
                  <a:srgbClr val="333333"/>
                </a:solidFill>
                <a:effectLst/>
                <a:latin typeface="宋体" panose="02010600030101010101" pitchFamily="2" charset="-122"/>
                <a:ea typeface="宋体" panose="02010600030101010101" pitchFamily="2" charset="-122"/>
                <a:sym typeface="+mn-ea"/>
              </a:rPr>
              <a:t> </a:t>
            </a:r>
            <a:r>
              <a:rPr lang="zh-CN" altLang="zh-CN" dirty="0">
                <a:ln>
                  <a:noFill/>
                </a:ln>
                <a:solidFill>
                  <a:srgbClr val="333333"/>
                </a:solidFill>
                <a:effectLst/>
                <a:latin typeface="宋体" panose="02010600030101010101" pitchFamily="2" charset="-122"/>
                <a:ea typeface="宋体" panose="02010600030101010101" pitchFamily="2" charset="-122"/>
                <a:sym typeface="+mn-ea"/>
              </a:rPr>
              <a:t>l1Entry</a:t>
            </a:r>
            <a:r>
              <a:rPr lang="en-US" altLang="zh-CN" dirty="0">
                <a:ln>
                  <a:noFill/>
                </a:ln>
                <a:solidFill>
                  <a:srgbClr val="333333"/>
                </a:solidFill>
                <a:effectLst/>
                <a:latin typeface="宋体" panose="02010600030101010101" pitchFamily="2" charset="-122"/>
                <a:ea typeface="宋体" panose="02010600030101010101" pitchFamily="2" charset="-122"/>
                <a:sym typeface="+mn-ea"/>
              </a:rPr>
              <a:t>      虚拟地址对应的L1页表项</a:t>
            </a:r>
            <a:endPar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VADDR_T vaddr</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虚拟地址</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UNIT32</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scanIndex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页表项索引</a:t>
            </a:r>
          </a:p>
          <a:p>
            <a:pPr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pP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UINT32 scanCount   要解除映射的内存页数</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02870" y="108930"/>
            <a:ext cx="8157210" cy="97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fontAlgn="base">
              <a:spcAft>
                <a:spcPct val="0"/>
              </a:spcAft>
              <a:buClrTx/>
              <a:buSzTx/>
            </a:pPr>
            <a:r>
              <a:rPr lang="en-US" altLang="zh-CN" sz="3200" dirty="0"/>
              <a:t>L1</a:t>
            </a:r>
            <a:r>
              <a:rPr lang="zh-CN" altLang="en-US" sz="3200" dirty="0"/>
              <a:t>页表项</a:t>
            </a:r>
            <a:r>
              <a:rPr lang="zh-CN" altLang="en-US" sz="3200" dirty="0">
                <a:sym typeface="+mn-ea"/>
              </a:rPr>
              <a:t>描述符类型</a:t>
            </a:r>
            <a:r>
              <a:rPr lang="zh-CN" altLang="en-US" sz="3200" dirty="0"/>
              <a:t>为Page Table的解除函数</a:t>
            </a:r>
            <a:br>
              <a:rPr lang="zh-CN" altLang="en-US" sz="3200" dirty="0"/>
            </a:br>
            <a:r>
              <a:rPr lang="en-US" altLang="zh-CN" sz="3200" dirty="0"/>
              <a:t>	</a:t>
            </a:r>
            <a:r>
              <a:rPr lang="zh-CN" altLang="en-US" sz="2800" dirty="0"/>
              <a:t>解除二级页表映射</a:t>
            </a:r>
            <a:r>
              <a:rPr lang="zh-CN" altLang="en-US" sz="2800" b="1">
                <a:solidFill>
                  <a:srgbClr val="000B86"/>
                </a:solidFill>
                <a:sym typeface="+mn-ea"/>
              </a:rPr>
              <a:t>OsUnmapL2PTE</a:t>
            </a:r>
            <a:r>
              <a:rPr lang="en-US" altLang="zh-CN" sz="2800" b="1">
                <a:solidFill>
                  <a:srgbClr val="000B86"/>
                </a:solidFill>
                <a:sym typeface="+mn-ea"/>
              </a:rPr>
              <a:t> </a:t>
            </a:r>
            <a:r>
              <a:rPr lang="zh-CN" altLang="en-US" sz="2800" b="1">
                <a:solidFill>
                  <a:srgbClr val="000B86"/>
                </a:solidFill>
                <a:sym typeface="+mn-ea"/>
              </a:rPr>
              <a:t>函数</a:t>
            </a:r>
            <a:endParaRPr lang="zh-CN" altLang="en-US" sz="2800" dirty="0"/>
          </a:p>
        </p:txBody>
      </p:sp>
      <p:sp>
        <p:nvSpPr>
          <p:cNvPr id="6" name="Rectangle 2"/>
          <p:cNvSpPr>
            <a:spLocks noChangeArrowheads="1"/>
          </p:cNvSpPr>
          <p:nvPr/>
        </p:nvSpPr>
        <p:spPr bwMode="auto">
          <a:xfrm>
            <a:off x="218440" y="1217930"/>
            <a:ext cx="3833495" cy="299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pPr>
            <a:r>
              <a:rPr kumimoji="0" lang="zh-CN" altLang="en-US" b="1" i="0" u="none" strike="noStrike" cap="none" normalizeH="0" baseline="0">
                <a:solidFill>
                  <a:srgbClr val="000B86"/>
                </a:solidFill>
              </a:rPr>
              <a:t>OsUnmapL2PTE</a:t>
            </a:r>
            <a:r>
              <a:rPr kumimoji="0" lang="en-US" altLang="zh-CN" b="1" i="0" u="none" strike="noStrike" cap="none" normalizeH="0" baseline="0">
                <a:solidFill>
                  <a:srgbClr val="000B86"/>
                </a:solidFill>
              </a:rPr>
              <a:t> </a:t>
            </a:r>
            <a:r>
              <a:rPr kumimoji="0" lang="zh-CN" altLang="en-US" b="1" i="0" u="none" strike="noStrike" cap="none" normalizeH="0" baseline="0">
                <a:solidFill>
                  <a:srgbClr val="000B86"/>
                </a:solidFill>
              </a:rPr>
              <a:t>函数</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参数</a:t>
            </a: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lang="zh-CN" altLang="zh-CN" dirty="0">
                <a:ln>
                  <a:noFill/>
                </a:ln>
                <a:solidFill>
                  <a:srgbClr val="333333"/>
                </a:solidFill>
                <a:effectLst/>
                <a:latin typeface="宋体" panose="02010600030101010101" pitchFamily="2" charset="-122"/>
                <a:ea typeface="宋体" panose="02010600030101010101" pitchFamily="2" charset="-122"/>
                <a:sym typeface="+mn-ea"/>
              </a:rPr>
              <a:t>LosArchMmu archMmu MMU结构体</a:t>
            </a:r>
          </a:p>
          <a:p>
            <a:pPr marL="0" marR="0" lvl="0" indent="0" algn="l" defTabSz="914400" rtl="0" eaLnBrk="0" fontAlgn="base" latinLnBrk="0" hangingPunct="0">
              <a:lnSpc>
                <a:spcPct val="150000"/>
              </a:lnSpc>
              <a:spcBef>
                <a:spcPct val="0"/>
              </a:spcBef>
              <a:spcAft>
                <a:spcPct val="0"/>
              </a:spcAft>
              <a:buClrTx/>
              <a:buSzTx/>
              <a:buFontTx/>
              <a:buNone/>
            </a:pPr>
            <a:r>
              <a:rPr lang="zh-CN" altLang="zh-CN" dirty="0">
                <a:ln>
                  <a:noFill/>
                </a:ln>
                <a:solidFill>
                  <a:srgbClr val="333333"/>
                </a:solidFill>
                <a:effectLst/>
                <a:latin typeface="宋体" panose="02010600030101010101" pitchFamily="2" charset="-122"/>
                <a:ea typeface="宋体" panose="02010600030101010101" pitchFamily="2" charset="-122"/>
                <a:sym typeface="+mn-ea"/>
              </a:rPr>
              <a:t>PTE_T</a:t>
            </a:r>
            <a:r>
              <a:rPr lang="en-US" altLang="zh-CN" dirty="0">
                <a:ln>
                  <a:noFill/>
                </a:ln>
                <a:solidFill>
                  <a:srgbClr val="333333"/>
                </a:solidFill>
                <a:effectLst/>
                <a:latin typeface="宋体" panose="02010600030101010101" pitchFamily="2" charset="-122"/>
                <a:ea typeface="宋体" panose="02010600030101010101" pitchFamily="2" charset="-122"/>
                <a:sym typeface="+mn-ea"/>
              </a:rPr>
              <a:t> </a:t>
            </a:r>
            <a:r>
              <a:rPr lang="zh-CN" altLang="zh-CN" dirty="0">
                <a:ln>
                  <a:noFill/>
                </a:ln>
                <a:solidFill>
                  <a:srgbClr val="333333"/>
                </a:solidFill>
                <a:effectLst/>
                <a:latin typeface="宋体" panose="02010600030101010101" pitchFamily="2" charset="-122"/>
                <a:ea typeface="宋体" panose="02010600030101010101" pitchFamily="2" charset="-122"/>
                <a:sym typeface="+mn-ea"/>
              </a:rPr>
              <a:t>l1Entry</a:t>
            </a:r>
            <a:r>
              <a:rPr lang="en-US" altLang="zh-CN" dirty="0">
                <a:ln>
                  <a:noFill/>
                </a:ln>
                <a:solidFill>
                  <a:srgbClr val="333333"/>
                </a:solidFill>
                <a:effectLst/>
                <a:latin typeface="宋体" panose="02010600030101010101" pitchFamily="2" charset="-122"/>
                <a:ea typeface="宋体" panose="02010600030101010101" pitchFamily="2" charset="-122"/>
                <a:sym typeface="+mn-ea"/>
              </a:rPr>
              <a:t>  L1页表项</a:t>
            </a:r>
            <a:endPar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VADDR_T vaddr</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虚拟地址</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UNIT32</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count </a:t>
            </a:r>
            <a:r>
              <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 </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需要解除映射</a:t>
            </a:r>
            <a:r>
              <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数量</a:t>
            </a:r>
            <a:endParaRPr kumimoji="0" lang="zh-CN" altLang="zh-CN"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lang="zh-CN" altLang="en-US" dirty="0">
                <a:solidFill>
                  <a:srgbClr val="333333"/>
                </a:solidFill>
                <a:latin typeface="宋体" panose="02010600030101010101" pitchFamily="2" charset="-122"/>
                <a:ea typeface="宋体" panose="02010600030101010101" pitchFamily="2" charset="-122"/>
              </a:rPr>
              <a:t>返回值</a:t>
            </a:r>
            <a:r>
              <a:rPr lang="en-US" altLang="zh-CN" dirty="0">
                <a:solidFill>
                  <a:srgbClr val="333333"/>
                </a:solidFill>
                <a:latin typeface="宋体" panose="02010600030101010101" pitchFamily="2" charset="-122"/>
                <a:ea typeface="宋体" panose="02010600030101010101" pitchFamily="2" charset="-122"/>
              </a:rPr>
              <a:t>   </a:t>
            </a: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已成功解除映射的数量</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3" name="文本框 2"/>
          <p:cNvSpPr txBox="1"/>
          <p:nvPr/>
        </p:nvSpPr>
        <p:spPr>
          <a:xfrm>
            <a:off x="173355" y="4477385"/>
            <a:ext cx="4069715" cy="2306955"/>
          </a:xfrm>
          <a:prstGeom prst="rect">
            <a:avLst/>
          </a:prstGeom>
          <a:noFill/>
        </p:spPr>
        <p:txBody>
          <a:bodyPr wrap="square" rtlCol="0" anchor="t">
            <a:spAutoFit/>
          </a:bodyPr>
          <a:lstStyle/>
          <a:p>
            <a:pPr indent="0" fontAlgn="auto">
              <a:lnSpc>
                <a:spcPct val="150000"/>
              </a:lnSpc>
            </a:pPr>
            <a:r>
              <a:rPr lang="zh-CN" altLang="en-US" sz="1600" b="1">
                <a:solidFill>
                  <a:srgbClr val="000B86"/>
                </a:solidFill>
                <a:sym typeface="+mn-ea"/>
              </a:rPr>
              <a:t>MMU_DESCRIPTOR_L2_NUMBERS_PER_L1</a:t>
            </a:r>
          </a:p>
          <a:p>
            <a:pPr indent="0" fontAlgn="auto">
              <a:lnSpc>
                <a:spcPct val="150000"/>
              </a:lnSpc>
            </a:pPr>
            <a:r>
              <a:rPr lang="en-US" altLang="zh-CN" sz="1600">
                <a:solidFill>
                  <a:srgbClr val="FF121A"/>
                </a:solidFill>
                <a:sym typeface="+mn-ea"/>
              </a:rPr>
              <a:t>256</a:t>
            </a:r>
            <a:endParaRPr lang="zh-CN" altLang="en-US" sz="1600"/>
          </a:p>
          <a:p>
            <a:pPr indent="0" fontAlgn="auto">
              <a:lnSpc>
                <a:spcPct val="150000"/>
              </a:lnSpc>
            </a:pPr>
            <a:r>
              <a:rPr lang="zh-CN" altLang="en-US" sz="1600" b="1">
                <a:solidFill>
                  <a:srgbClr val="000B86"/>
                </a:solidFill>
              </a:rPr>
              <a:t>OsGetPte2Index</a:t>
            </a:r>
            <a:endParaRPr lang="en-US" altLang="zh-CN" sz="1600" b="1">
              <a:solidFill>
                <a:srgbClr val="000B86"/>
              </a:solidFill>
            </a:endParaRPr>
          </a:p>
          <a:p>
            <a:pPr indent="0" fontAlgn="auto">
              <a:lnSpc>
                <a:spcPct val="150000"/>
              </a:lnSpc>
            </a:pPr>
            <a:r>
              <a:rPr lang="zh-CN" altLang="en-US" sz="1600">
                <a:solidFill>
                  <a:srgbClr val="FF121A"/>
                </a:solidFill>
                <a:sym typeface="+mn-ea"/>
              </a:rPr>
              <a:t>获得虚拟地址对应的L2页表的页表项号</a:t>
            </a:r>
          </a:p>
          <a:p>
            <a:pPr indent="0" fontAlgn="auto">
              <a:lnSpc>
                <a:spcPct val="150000"/>
              </a:lnSpc>
            </a:pPr>
            <a:r>
              <a:rPr lang="zh-CN" altLang="en-US" sz="1600" b="1">
                <a:solidFill>
                  <a:srgbClr val="000B86"/>
                </a:solidFill>
              </a:rPr>
              <a:t>OsGetPte2BasePtr</a:t>
            </a:r>
            <a:endParaRPr lang="en-US" altLang="zh-CN" sz="1600" b="1">
              <a:solidFill>
                <a:srgbClr val="000B86"/>
              </a:solidFill>
            </a:endParaRPr>
          </a:p>
          <a:p>
            <a:pPr indent="0" fontAlgn="auto">
              <a:lnSpc>
                <a:spcPct val="150000"/>
              </a:lnSpc>
            </a:pPr>
            <a:r>
              <a:rPr lang="zh-CN" altLang="en-US" sz="1600">
                <a:solidFill>
                  <a:srgbClr val="FF121A"/>
                </a:solidFill>
                <a:sym typeface="+mn-ea"/>
              </a:rPr>
              <a:t>获得二级页表基地址</a:t>
            </a:r>
            <a:endParaRPr lang="zh-CN" altLang="en-US" sz="1600" b="1">
              <a:solidFill>
                <a:srgbClr val="FF121A"/>
              </a:solidFill>
              <a:sym typeface="+mn-ea"/>
            </a:endParaRPr>
          </a:p>
        </p:txBody>
      </p:sp>
      <p:pic>
        <p:nvPicPr>
          <p:cNvPr id="2" name="图片 1" descr="6"/>
          <p:cNvPicPr>
            <a:picLocks noChangeAspect="1"/>
          </p:cNvPicPr>
          <p:nvPr/>
        </p:nvPicPr>
        <p:blipFill>
          <a:blip r:embed="rId7"/>
          <a:srcRect r="2222"/>
          <a:stretch>
            <a:fillRect/>
          </a:stretch>
        </p:blipFill>
        <p:spPr>
          <a:xfrm>
            <a:off x="4117340" y="1086485"/>
            <a:ext cx="8074660" cy="5600065"/>
          </a:xfrm>
          <a:prstGeom prst="rect">
            <a:avLst/>
          </a:prstGeom>
        </p:spPr>
      </p:pic>
      <p:pic>
        <p:nvPicPr>
          <p:cNvPr id="10" name="图片 9"/>
          <p:cNvPicPr>
            <a:picLocks noChangeAspect="1"/>
          </p:cNvPicPr>
          <p:nvPr/>
        </p:nvPicPr>
        <p:blipFill>
          <a:blip r:embed="rId8"/>
          <a:stretch>
            <a:fillRect/>
          </a:stretch>
        </p:blipFill>
        <p:spPr>
          <a:xfrm>
            <a:off x="6416675" y="3656330"/>
            <a:ext cx="4826635" cy="1403350"/>
          </a:xfrm>
          <a:prstGeom prst="rect">
            <a:avLst/>
          </a:prstGeom>
          <a:ln>
            <a:solidFill>
              <a:schemeClr val="tx1"/>
            </a:solidFill>
          </a:ln>
        </p:spPr>
      </p:pic>
      <p:cxnSp>
        <p:nvCxnSpPr>
          <p:cNvPr id="11" name="直接箭头连接符 10"/>
          <p:cNvCxnSpPr/>
          <p:nvPr/>
        </p:nvCxnSpPr>
        <p:spPr>
          <a:xfrm flipV="1">
            <a:off x="5348605" y="4477385"/>
            <a:ext cx="1007745" cy="5861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1010900" y="3317240"/>
            <a:ext cx="833755" cy="337185"/>
          </a:xfrm>
          <a:prstGeom prst="rect">
            <a:avLst/>
          </a:prstGeom>
          <a:noFill/>
        </p:spPr>
        <p:txBody>
          <a:bodyPr wrap="square" rtlCol="0">
            <a:spAutoFit/>
          </a:bodyPr>
          <a:lstStyle/>
          <a:p>
            <a:r>
              <a:rPr lang="en-US" altLang="zh-CN" sz="1600"/>
              <a:t>L2</a:t>
            </a:r>
            <a:r>
              <a:rPr lang="zh-CN" altLang="en-US" sz="1600"/>
              <a:t>页表</a:t>
            </a:r>
          </a:p>
        </p:txBody>
      </p:sp>
      <p:cxnSp>
        <p:nvCxnSpPr>
          <p:cNvPr id="16" name="直接箭头连接符 15"/>
          <p:cNvCxnSpPr>
            <a:endCxn id="17" idx="1"/>
          </p:cNvCxnSpPr>
          <p:nvPr/>
        </p:nvCxnSpPr>
        <p:spPr>
          <a:xfrm flipV="1">
            <a:off x="9378315" y="1952625"/>
            <a:ext cx="1318895" cy="747395"/>
          </a:xfrm>
          <a:prstGeom prst="straightConnector1">
            <a:avLst/>
          </a:prstGeom>
          <a:ln w="12700">
            <a:tailEnd type="arrow"/>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10697210" y="1445260"/>
            <a:ext cx="1266190" cy="1871980"/>
            <a:chOff x="16846" y="2276"/>
            <a:chExt cx="1994" cy="2948"/>
          </a:xfrm>
        </p:grpSpPr>
        <p:grpSp>
          <p:nvGrpSpPr>
            <p:cNvPr id="22" name="组合 21"/>
            <p:cNvGrpSpPr/>
            <p:nvPr/>
          </p:nvGrpSpPr>
          <p:grpSpPr>
            <a:xfrm>
              <a:off x="16846" y="2276"/>
              <a:ext cx="1994" cy="2948"/>
              <a:chOff x="16846" y="2276"/>
              <a:chExt cx="1994" cy="2948"/>
            </a:xfrm>
          </p:grpSpPr>
          <p:grpSp>
            <p:nvGrpSpPr>
              <p:cNvPr id="14" name="组合 13"/>
              <p:cNvGrpSpPr/>
              <p:nvPr/>
            </p:nvGrpSpPr>
            <p:grpSpPr>
              <a:xfrm>
                <a:off x="16846" y="2276"/>
                <a:ext cx="1994" cy="2948"/>
                <a:chOff x="16846" y="2276"/>
                <a:chExt cx="1994" cy="2948"/>
              </a:xfrm>
            </p:grpSpPr>
            <p:sp>
              <p:nvSpPr>
                <p:cNvPr id="5" name="矩形 4"/>
                <p:cNvSpPr/>
                <p:nvPr/>
              </p:nvSpPr>
              <p:spPr>
                <a:xfrm>
                  <a:off x="16847" y="2276"/>
                  <a:ext cx="1993" cy="2948"/>
                </a:xfrm>
                <a:prstGeom prst="rect">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a:p>
                  <a:pPr algn="ctr"/>
                  <a:r>
                    <a:rPr lang="en-US" altLang="zh-CN">
                      <a:solidFill>
                        <a:schemeClr val="tx1"/>
                      </a:solidFill>
                    </a:rPr>
                    <a:t>...</a:t>
                  </a:r>
                </a:p>
                <a:p>
                  <a:pPr algn="ctr"/>
                  <a:r>
                    <a:rPr lang="en-US" altLang="zh-CN" sz="1400">
                      <a:solidFill>
                        <a:schemeClr val="tx1"/>
                      </a:solidFill>
                    </a:rPr>
                    <a:t>256</a:t>
                  </a:r>
                  <a:r>
                    <a:rPr lang="zh-CN" altLang="en-US" sz="1400">
                      <a:solidFill>
                        <a:schemeClr val="tx1"/>
                      </a:solidFill>
                    </a:rPr>
                    <a:t>个页表项</a:t>
                  </a:r>
                </a:p>
              </p:txBody>
            </p:sp>
            <p:cxnSp>
              <p:nvCxnSpPr>
                <p:cNvPr id="7" name="直接连接符 6"/>
                <p:cNvCxnSpPr/>
                <p:nvPr/>
              </p:nvCxnSpPr>
              <p:spPr>
                <a:xfrm flipV="1">
                  <a:off x="16847" y="2577"/>
                  <a:ext cx="1993" cy="1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custDataLst>
                    <p:tags r:id="rId2"/>
                  </p:custDataLst>
                </p:nvPr>
              </p:nvCxnSpPr>
              <p:spPr>
                <a:xfrm flipV="1">
                  <a:off x="16847" y="2895"/>
                  <a:ext cx="1993" cy="1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custDataLst>
                    <p:tags r:id="rId3"/>
                  </p:custDataLst>
                </p:nvPr>
              </p:nvCxnSpPr>
              <p:spPr>
                <a:xfrm flipV="1">
                  <a:off x="16847" y="3213"/>
                  <a:ext cx="1993" cy="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4"/>
                  </p:custDataLst>
                </p:nvPr>
              </p:nvCxnSpPr>
              <p:spPr>
                <a:xfrm flipV="1">
                  <a:off x="16846" y="4911"/>
                  <a:ext cx="1993" cy="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5"/>
                  </p:custDataLst>
                </p:nvPr>
              </p:nvCxnSpPr>
              <p:spPr>
                <a:xfrm flipV="1">
                  <a:off x="16846" y="4569"/>
                  <a:ext cx="1993" cy="1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0" name="直接连接符 19"/>
              <p:cNvCxnSpPr/>
              <p:nvPr>
                <p:custDataLst>
                  <p:tags r:id="rId1"/>
                </p:custDataLst>
              </p:nvPr>
            </p:nvCxnSpPr>
            <p:spPr>
              <a:xfrm flipV="1">
                <a:off x="16846" y="3531"/>
                <a:ext cx="1993" cy="1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16846" y="2909"/>
              <a:ext cx="1994" cy="2304"/>
              <a:chOff x="16846" y="2909"/>
              <a:chExt cx="1994" cy="2304"/>
            </a:xfrm>
          </p:grpSpPr>
          <p:sp>
            <p:nvSpPr>
              <p:cNvPr id="17" name="矩形 16"/>
              <p:cNvSpPr/>
              <p:nvPr/>
            </p:nvSpPr>
            <p:spPr>
              <a:xfrm>
                <a:off x="16846" y="2909"/>
                <a:ext cx="1993" cy="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6846" y="3255"/>
                <a:ext cx="1994" cy="1959"/>
              </a:xfrm>
              <a:prstGeom prst="rect">
                <a:avLst/>
              </a:prstGeom>
              <a:solidFill>
                <a:schemeClr val="accent4">
                  <a:lumMod val="20000"/>
                  <a:lumOff val="8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7" presetClass="entr" presetSubtype="4" fill="hold" nodeType="clickEffect">
                                  <p:stCondLst>
                                    <p:cond delay="0"/>
                                  </p:stCondLst>
                                  <p:childTnLst>
                                    <p:set>
                                      <p:cBhvr>
                                        <p:cTn id="14" dur="500"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7" presetClass="entr" presetSubtype="4" fill="hold" nodeType="withEffect">
                                  <p:stCondLst>
                                    <p:cond delay="0"/>
                                  </p:stCondLst>
                                  <p:childTnLst>
                                    <p:set>
                                      <p:cBhvr>
                                        <p:cTn id="18" dur="500"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bwMode="auto">
          <a:xfrm>
            <a:off x="102870" y="11140"/>
            <a:ext cx="8157210" cy="977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fontAlgn="base">
              <a:spcAft>
                <a:spcPct val="0"/>
              </a:spcAft>
              <a:buClrTx/>
              <a:buSzTx/>
            </a:pPr>
            <a:r>
              <a:rPr lang="en-US" altLang="zh-CN" sz="3200" dirty="0"/>
              <a:t>L1</a:t>
            </a:r>
            <a:r>
              <a:rPr lang="zh-CN" altLang="en-US" sz="3200" dirty="0"/>
              <a:t>页表项</a:t>
            </a:r>
            <a:r>
              <a:rPr lang="zh-CN" altLang="en-US" sz="3200" dirty="0">
                <a:sym typeface="+mn-ea"/>
              </a:rPr>
              <a:t>描述符类型</a:t>
            </a:r>
            <a:r>
              <a:rPr lang="zh-CN" altLang="en-US" sz="3200" dirty="0"/>
              <a:t>为Page Table的解除函数</a:t>
            </a:r>
            <a:br>
              <a:rPr lang="zh-CN" altLang="en-US" sz="3200" dirty="0"/>
            </a:br>
            <a:r>
              <a:rPr lang="en-US" altLang="zh-CN" sz="3200" dirty="0"/>
              <a:t>	</a:t>
            </a:r>
            <a:r>
              <a:rPr lang="zh-CN" altLang="en-US" sz="2800" dirty="0"/>
              <a:t>解除一级页表映射</a:t>
            </a:r>
            <a:r>
              <a:rPr lang="zh-CN" altLang="en-US" sz="2800" b="1">
                <a:solidFill>
                  <a:srgbClr val="000B86"/>
                </a:solidFill>
                <a:sym typeface="+mn-ea"/>
              </a:rPr>
              <a:t>OsTryUnmapL1PTE</a:t>
            </a:r>
            <a:r>
              <a:rPr lang="en-US" altLang="zh-CN" sz="2800" b="1">
                <a:solidFill>
                  <a:srgbClr val="000B86"/>
                </a:solidFill>
                <a:sym typeface="+mn-ea"/>
              </a:rPr>
              <a:t> </a:t>
            </a:r>
            <a:r>
              <a:rPr lang="zh-CN" altLang="en-US" sz="2800" b="1">
                <a:solidFill>
                  <a:srgbClr val="000B86"/>
                </a:solidFill>
                <a:sym typeface="+mn-ea"/>
              </a:rPr>
              <a:t>函数</a:t>
            </a:r>
            <a:endParaRPr lang="zh-CN" altLang="en-US" sz="2800" dirty="0"/>
          </a:p>
        </p:txBody>
      </p:sp>
      <p:sp>
        <p:nvSpPr>
          <p:cNvPr id="6" name="Rectangle 2"/>
          <p:cNvSpPr>
            <a:spLocks noChangeArrowheads="1"/>
          </p:cNvSpPr>
          <p:nvPr/>
        </p:nvSpPr>
        <p:spPr bwMode="auto">
          <a:xfrm>
            <a:off x="218440" y="989330"/>
            <a:ext cx="4969510" cy="2999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pPr>
            <a:r>
              <a:rPr lang="zh-CN" altLang="en-US" b="1">
                <a:solidFill>
                  <a:srgbClr val="000B86"/>
                </a:solidFill>
                <a:sym typeface="+mn-ea"/>
              </a:rPr>
              <a:t>OsTryUnmapL1PTE</a:t>
            </a:r>
            <a:r>
              <a:rPr kumimoji="0" lang="en-US" altLang="zh-CN" b="1" i="0" u="none" strike="noStrike" cap="none" normalizeH="0" baseline="0">
                <a:solidFill>
                  <a:srgbClr val="000B86"/>
                </a:solidFill>
              </a:rPr>
              <a:t> </a:t>
            </a:r>
            <a:r>
              <a:rPr kumimoji="0" lang="zh-CN" altLang="en-US" b="1" i="0" u="none" strike="noStrike" cap="none" normalizeH="0" baseline="0">
                <a:solidFill>
                  <a:srgbClr val="000B86"/>
                </a:solidFill>
              </a:rPr>
              <a:t>函数</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pPr>
            <a:r>
              <a:rPr kumimoji="0" lang="zh-CN" altLang="en-US" b="0" i="0" u="none" strike="noStrike" cap="none" normalizeH="0" baseline="0" dirty="0">
                <a:ln>
                  <a:noFill/>
                </a:ln>
                <a:solidFill>
                  <a:srgbClr val="333333"/>
                </a:solidFill>
                <a:effectLst/>
                <a:latin typeface="宋体" panose="02010600030101010101" pitchFamily="2" charset="-122"/>
                <a:ea typeface="宋体" panose="02010600030101010101" pitchFamily="2" charset="-122"/>
              </a:rPr>
              <a:t>参数</a:t>
            </a: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lang="zh-CN" altLang="zh-CN" dirty="0">
                <a:ln>
                  <a:noFill/>
                </a:ln>
                <a:solidFill>
                  <a:srgbClr val="333333"/>
                </a:solidFill>
                <a:effectLst/>
                <a:latin typeface="宋体" panose="02010600030101010101" pitchFamily="2" charset="-122"/>
                <a:ea typeface="宋体" panose="02010600030101010101" pitchFamily="2" charset="-122"/>
                <a:sym typeface="+mn-ea"/>
              </a:rPr>
              <a:t>LosArchMmu archMmu MMU结构体</a:t>
            </a:r>
          </a:p>
          <a:p>
            <a:pPr marL="0" marR="0" lvl="0" indent="0" algn="l" defTabSz="914400" rtl="0" eaLnBrk="0" fontAlgn="base" latinLnBrk="0" hangingPunct="0">
              <a:lnSpc>
                <a:spcPct val="150000"/>
              </a:lnSpc>
              <a:spcBef>
                <a:spcPct val="0"/>
              </a:spcBef>
              <a:spcAft>
                <a:spcPct val="0"/>
              </a:spcAft>
              <a:buClrTx/>
              <a:buSzTx/>
              <a:buFontTx/>
              <a:buNone/>
            </a:pPr>
            <a:r>
              <a:rPr lang="zh-CN" altLang="zh-CN" dirty="0">
                <a:ln>
                  <a:noFill/>
                </a:ln>
                <a:solidFill>
                  <a:srgbClr val="333333"/>
                </a:solidFill>
                <a:effectLst/>
                <a:latin typeface="宋体" panose="02010600030101010101" pitchFamily="2" charset="-122"/>
                <a:ea typeface="宋体" panose="02010600030101010101" pitchFamily="2" charset="-122"/>
                <a:sym typeface="+mn-ea"/>
              </a:rPr>
              <a:t>PTE_T</a:t>
            </a:r>
            <a:r>
              <a:rPr lang="en-US" altLang="zh-CN" dirty="0">
                <a:ln>
                  <a:noFill/>
                </a:ln>
                <a:solidFill>
                  <a:srgbClr val="333333"/>
                </a:solidFill>
                <a:effectLst/>
                <a:latin typeface="宋体" panose="02010600030101010101" pitchFamily="2" charset="-122"/>
                <a:ea typeface="宋体" panose="02010600030101010101" pitchFamily="2" charset="-122"/>
                <a:sym typeface="+mn-ea"/>
              </a:rPr>
              <a:t> </a:t>
            </a:r>
            <a:r>
              <a:rPr lang="zh-CN" altLang="zh-CN" dirty="0">
                <a:ln>
                  <a:noFill/>
                </a:ln>
                <a:solidFill>
                  <a:srgbClr val="333333"/>
                </a:solidFill>
                <a:effectLst/>
                <a:latin typeface="宋体" panose="02010600030101010101" pitchFamily="2" charset="-122"/>
                <a:ea typeface="宋体" panose="02010600030101010101" pitchFamily="2" charset="-122"/>
                <a:sym typeface="+mn-ea"/>
              </a:rPr>
              <a:t>l1Entry</a:t>
            </a:r>
            <a:r>
              <a:rPr lang="en-US" altLang="zh-CN" dirty="0">
                <a:ln>
                  <a:noFill/>
                </a:ln>
                <a:solidFill>
                  <a:srgbClr val="333333"/>
                </a:solidFill>
                <a:effectLst/>
                <a:latin typeface="宋体" panose="02010600030101010101" pitchFamily="2" charset="-122"/>
                <a:ea typeface="宋体" panose="02010600030101010101" pitchFamily="2" charset="-122"/>
                <a:sym typeface="+mn-ea"/>
              </a:rPr>
              <a:t>      虚拟地址对应的L1页表项</a:t>
            </a:r>
            <a:endParaRPr kumimoji="0" lang="zh-CN"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50000"/>
              </a:lnSpc>
              <a:spcBef>
                <a:spcPct val="0"/>
              </a:spcBef>
              <a:spcAft>
                <a:spcPct val="0"/>
              </a:spcAft>
              <a:buClrTx/>
              <a:buSzTx/>
              <a:buFontTx/>
              <a:buNone/>
            </a:pPr>
            <a:r>
              <a:rPr lang="zh-CN" altLang="zh-CN" dirty="0">
                <a:ln>
                  <a:noFill/>
                </a:ln>
                <a:solidFill>
                  <a:srgbClr val="333333"/>
                </a:solidFill>
                <a:effectLst/>
                <a:latin typeface="宋体" panose="02010600030101010101" pitchFamily="2" charset="-122"/>
                <a:ea typeface="宋体" panose="02010600030101010101" pitchFamily="2" charset="-122"/>
                <a:sym typeface="+mn-ea"/>
              </a:rPr>
              <a:t>VADDR_T vaddr</a:t>
            </a:r>
            <a:r>
              <a:rPr lang="en-US" altLang="zh-CN" dirty="0">
                <a:ln>
                  <a:noFill/>
                </a:ln>
                <a:solidFill>
                  <a:srgbClr val="333333"/>
                </a:solidFill>
                <a:effectLst/>
                <a:latin typeface="宋体" panose="02010600030101010101" pitchFamily="2" charset="-122"/>
                <a:ea typeface="宋体" panose="02010600030101010101" pitchFamily="2" charset="-122"/>
                <a:sym typeface="+mn-ea"/>
              </a:rPr>
              <a:t>      </a:t>
            </a:r>
            <a:r>
              <a:rPr lang="zh-CN" altLang="zh-CN" dirty="0">
                <a:ln>
                  <a:noFill/>
                </a:ln>
                <a:solidFill>
                  <a:srgbClr val="333333"/>
                </a:solidFill>
                <a:effectLst/>
                <a:latin typeface="宋体" panose="02010600030101010101" pitchFamily="2" charset="-122"/>
                <a:ea typeface="宋体" panose="02010600030101010101" pitchFamily="2" charset="-122"/>
                <a:sym typeface="+mn-ea"/>
              </a:rPr>
              <a:t>虚拟地址</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lang="en-US" altLang="zh-CN" dirty="0">
                <a:ln>
                  <a:noFill/>
                </a:ln>
                <a:solidFill>
                  <a:srgbClr val="333333"/>
                </a:solidFill>
                <a:effectLst/>
                <a:latin typeface="宋体" panose="02010600030101010101" pitchFamily="2" charset="-122"/>
                <a:ea typeface="宋体" panose="02010600030101010101" pitchFamily="2" charset="-122"/>
                <a:sym typeface="+mn-ea"/>
              </a:rPr>
              <a:t>UNIT32</a:t>
            </a:r>
            <a:r>
              <a:rPr lang="zh-CN" altLang="zh-CN" dirty="0">
                <a:ln>
                  <a:noFill/>
                </a:ln>
                <a:solidFill>
                  <a:srgbClr val="333333"/>
                </a:solidFill>
                <a:effectLst/>
                <a:latin typeface="宋体" panose="02010600030101010101" pitchFamily="2" charset="-122"/>
                <a:ea typeface="宋体" panose="02010600030101010101" pitchFamily="2" charset="-122"/>
                <a:sym typeface="+mn-ea"/>
              </a:rPr>
              <a:t> scanIndex </a:t>
            </a:r>
            <a:r>
              <a:rPr lang="en-US" altLang="zh-CN" dirty="0">
                <a:ln>
                  <a:noFill/>
                </a:ln>
                <a:solidFill>
                  <a:srgbClr val="333333"/>
                </a:solidFill>
                <a:effectLst/>
                <a:latin typeface="宋体" panose="02010600030101010101" pitchFamily="2" charset="-122"/>
                <a:ea typeface="宋体" panose="02010600030101010101" pitchFamily="2" charset="-122"/>
                <a:sym typeface="+mn-ea"/>
              </a:rPr>
              <a:t>  页表项索引</a:t>
            </a:r>
            <a:endParaRPr kumimoji="0" lang="en-US" altLang="zh-CN" b="0" i="0" u="none" strike="noStrike" cap="none" normalizeH="0" baseline="0" dirty="0">
              <a:ln>
                <a:noFill/>
              </a:ln>
              <a:solidFill>
                <a:srgbClr val="333333"/>
              </a:solidFill>
              <a:effectLst/>
              <a:latin typeface="宋体" panose="02010600030101010101" pitchFamily="2" charset="-122"/>
              <a:ea typeface="宋体" panose="02010600030101010101" pitchFamily="2" charset="-122"/>
            </a:endParaRPr>
          </a:p>
          <a:p>
            <a:pPr marR="0" lvl="0" indent="0" algn="l" defTabSz="914400" rtl="0" eaLnBrk="0" fontAlgn="base" latinLnBrk="0" hangingPunct="0">
              <a:lnSpc>
                <a:spcPct val="150000"/>
              </a:lnSpc>
              <a:spcBef>
                <a:spcPct val="0"/>
              </a:spcBef>
              <a:spcAft>
                <a:spcPct val="0"/>
              </a:spcAft>
              <a:buClrTx/>
              <a:buSzTx/>
              <a:buFont typeface="Arial" panose="020B0604020202020204" pitchFamily="34" charset="0"/>
              <a:buNone/>
            </a:pPr>
            <a:r>
              <a:rPr lang="en-US" altLang="zh-CN" dirty="0">
                <a:ln>
                  <a:noFill/>
                </a:ln>
                <a:solidFill>
                  <a:srgbClr val="333333"/>
                </a:solidFill>
                <a:effectLst/>
                <a:latin typeface="宋体" panose="02010600030101010101" pitchFamily="2" charset="-122"/>
                <a:ea typeface="宋体" panose="02010600030101010101" pitchFamily="2" charset="-122"/>
                <a:sym typeface="+mn-ea"/>
              </a:rPr>
              <a:t>UINT32 scanCount   要解除映射的内存页数</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3" name="文本框 2"/>
          <p:cNvSpPr txBox="1"/>
          <p:nvPr/>
        </p:nvSpPr>
        <p:spPr>
          <a:xfrm>
            <a:off x="218440" y="4330700"/>
            <a:ext cx="5488940" cy="1568450"/>
          </a:xfrm>
          <a:prstGeom prst="rect">
            <a:avLst/>
          </a:prstGeom>
          <a:noFill/>
        </p:spPr>
        <p:txBody>
          <a:bodyPr wrap="square" rtlCol="0" anchor="t">
            <a:spAutoFit/>
          </a:bodyPr>
          <a:lstStyle/>
          <a:p>
            <a:pPr indent="0" fontAlgn="auto">
              <a:lnSpc>
                <a:spcPct val="150000"/>
              </a:lnSpc>
            </a:pPr>
            <a:r>
              <a:rPr lang="zh-CN" altLang="en-US" sz="1600" b="1">
                <a:solidFill>
                  <a:srgbClr val="000B86"/>
                </a:solidFill>
                <a:sym typeface="+mn-ea"/>
              </a:rPr>
              <a:t>OsGetPte2BasePtr</a:t>
            </a:r>
            <a:r>
              <a:rPr lang="en-US" altLang="zh-CN" sz="1600" b="1">
                <a:solidFill>
                  <a:srgbClr val="000B86"/>
                </a:solidFill>
                <a:sym typeface="+mn-ea"/>
              </a:rPr>
              <a:t>  </a:t>
            </a:r>
            <a:r>
              <a:rPr lang="zh-CN" altLang="en-US" sz="1600">
                <a:solidFill>
                  <a:srgbClr val="FF121A"/>
                </a:solidFill>
                <a:sym typeface="+mn-ea"/>
              </a:rPr>
              <a:t>获得二级页表基地址</a:t>
            </a:r>
          </a:p>
          <a:p>
            <a:pPr indent="0" fontAlgn="auto">
              <a:lnSpc>
                <a:spcPct val="150000"/>
              </a:lnSpc>
            </a:pPr>
            <a:r>
              <a:rPr lang="zh-CN" altLang="en-US" sz="1600" b="1">
                <a:solidFill>
                  <a:srgbClr val="000B86"/>
                </a:solidFill>
              </a:rPr>
              <a:t>OsGetPte1Index</a:t>
            </a:r>
            <a:r>
              <a:rPr lang="en-US" altLang="zh-CN" sz="1600" b="1">
                <a:solidFill>
                  <a:srgbClr val="000B86"/>
                </a:solidFill>
              </a:rPr>
              <a:t>     </a:t>
            </a:r>
            <a:r>
              <a:rPr lang="zh-CN" altLang="en-US" sz="1600">
                <a:solidFill>
                  <a:srgbClr val="FF121A"/>
                </a:solidFill>
                <a:sym typeface="+mn-ea"/>
              </a:rPr>
              <a:t>获得虚拟地址对应的L</a:t>
            </a:r>
            <a:r>
              <a:rPr lang="en-US" altLang="zh-CN" sz="1600">
                <a:solidFill>
                  <a:srgbClr val="FF121A"/>
                </a:solidFill>
                <a:sym typeface="+mn-ea"/>
              </a:rPr>
              <a:t>1</a:t>
            </a:r>
            <a:r>
              <a:rPr lang="zh-CN" altLang="en-US" sz="1600">
                <a:solidFill>
                  <a:srgbClr val="FF121A"/>
                </a:solidFill>
                <a:sym typeface="+mn-ea"/>
              </a:rPr>
              <a:t>页表的页表项号</a:t>
            </a:r>
          </a:p>
          <a:p>
            <a:pPr indent="0" fontAlgn="auto">
              <a:lnSpc>
                <a:spcPct val="150000"/>
              </a:lnSpc>
            </a:pPr>
            <a:r>
              <a:rPr lang="zh-CN" altLang="en-US" sz="1600" b="1">
                <a:solidFill>
                  <a:srgbClr val="000B86"/>
                </a:solidFill>
                <a:sym typeface="+mn-ea"/>
              </a:rPr>
              <a:t>MMU_DESCRIPTOR_L1_SMALL_SHIFT</a:t>
            </a:r>
            <a:r>
              <a:rPr lang="zh-CN" altLang="en-US" sz="1600">
                <a:solidFill>
                  <a:srgbClr val="FF121A"/>
                </a:solidFill>
                <a:sym typeface="+mn-ea"/>
              </a:rPr>
              <a:t> </a:t>
            </a:r>
            <a:r>
              <a:rPr lang="en-US" altLang="zh-CN" sz="1600">
                <a:solidFill>
                  <a:srgbClr val="FF121A"/>
                </a:solidFill>
                <a:sym typeface="+mn-ea"/>
              </a:rPr>
              <a:t> 20</a:t>
            </a:r>
            <a:endParaRPr lang="zh-CN" altLang="en-US" sz="1600">
              <a:solidFill>
                <a:srgbClr val="FF121A"/>
              </a:solidFill>
              <a:sym typeface="+mn-ea"/>
            </a:endParaRPr>
          </a:p>
          <a:p>
            <a:pPr indent="0" fontAlgn="auto">
              <a:lnSpc>
                <a:spcPct val="150000"/>
              </a:lnSpc>
            </a:pPr>
            <a:endParaRPr lang="zh-CN" altLang="en-US" sz="1600" b="1">
              <a:solidFill>
                <a:srgbClr val="FF121A"/>
              </a:solidFill>
              <a:sym typeface="+mn-ea"/>
            </a:endParaRPr>
          </a:p>
        </p:txBody>
      </p:sp>
      <p:pic>
        <p:nvPicPr>
          <p:cNvPr id="5" name="图片 4"/>
          <p:cNvPicPr>
            <a:picLocks noChangeAspect="1"/>
          </p:cNvPicPr>
          <p:nvPr>
            <p:custDataLst>
              <p:tags r:id="rId1"/>
            </p:custDataLst>
          </p:nvPr>
        </p:nvPicPr>
        <p:blipFill>
          <a:blip r:embed="rId3"/>
          <a:stretch>
            <a:fillRect/>
          </a:stretch>
        </p:blipFill>
        <p:spPr>
          <a:xfrm>
            <a:off x="5949315" y="915035"/>
            <a:ext cx="5918200" cy="5942965"/>
          </a:xfrm>
          <a:prstGeom prst="rect">
            <a:avLst/>
          </a:prstGeom>
        </p:spPr>
      </p:pic>
      <p:sp>
        <p:nvSpPr>
          <p:cNvPr id="7" name="矩形 6"/>
          <p:cNvSpPr/>
          <p:nvPr/>
        </p:nvSpPr>
        <p:spPr>
          <a:xfrm>
            <a:off x="6108700" y="3552190"/>
            <a:ext cx="2812415" cy="96202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067800" y="3891280"/>
            <a:ext cx="3123565" cy="306705"/>
          </a:xfrm>
          <a:prstGeom prst="rect">
            <a:avLst/>
          </a:prstGeom>
          <a:noFill/>
        </p:spPr>
        <p:txBody>
          <a:bodyPr wrap="square" rtlCol="0">
            <a:spAutoFit/>
          </a:bodyPr>
          <a:lstStyle/>
          <a:p>
            <a:r>
              <a:rPr lang="zh-CN" altLang="en-US" sz="1400">
                <a:solidFill>
                  <a:srgbClr val="FF0000"/>
                </a:solidFill>
              </a:rPr>
              <a:t>检查</a:t>
            </a:r>
            <a:r>
              <a:rPr lang="en-US" altLang="zh-CN" sz="1400">
                <a:solidFill>
                  <a:srgbClr val="FF0000"/>
                </a:solidFill>
              </a:rPr>
              <a:t>L2</a:t>
            </a:r>
            <a:r>
              <a:rPr lang="zh-CN" altLang="en-US" sz="1400">
                <a:solidFill>
                  <a:srgbClr val="FF0000"/>
                </a:solidFill>
              </a:rPr>
              <a:t>页表中是否还有有效的页表项</a:t>
            </a:r>
          </a:p>
        </p:txBody>
      </p:sp>
      <p:sp>
        <p:nvSpPr>
          <p:cNvPr id="9" name="矩形 8"/>
          <p:cNvSpPr/>
          <p:nvPr/>
        </p:nvSpPr>
        <p:spPr>
          <a:xfrm>
            <a:off x="6283325" y="5840730"/>
            <a:ext cx="1621155" cy="120650"/>
          </a:xfrm>
          <a:prstGeom prst="rect">
            <a:avLst/>
          </a:prstGeom>
          <a:noFill/>
          <a:ln w="127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V="1">
            <a:off x="7712075" y="5457190"/>
            <a:ext cx="1117600" cy="3943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14" name="图片 13" descr="7"/>
          <p:cNvPicPr>
            <a:picLocks noChangeAspect="1"/>
          </p:cNvPicPr>
          <p:nvPr/>
        </p:nvPicPr>
        <p:blipFill>
          <a:blip r:embed="rId4"/>
          <a:stretch>
            <a:fillRect/>
          </a:stretch>
        </p:blipFill>
        <p:spPr>
          <a:xfrm>
            <a:off x="8866505" y="4735195"/>
            <a:ext cx="3110865" cy="1105535"/>
          </a:xfrm>
          <a:prstGeom prst="rect">
            <a:avLst/>
          </a:prstGeom>
          <a:ln>
            <a:solidFill>
              <a:schemeClr val="tx1"/>
            </a:solidFill>
          </a:ln>
        </p:spPr>
      </p:pic>
      <p:sp>
        <p:nvSpPr>
          <p:cNvPr id="15" name="矩形 14"/>
          <p:cNvSpPr/>
          <p:nvPr/>
        </p:nvSpPr>
        <p:spPr>
          <a:xfrm>
            <a:off x="6329045" y="6336665"/>
            <a:ext cx="3718560" cy="12827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0148570" y="6247130"/>
            <a:ext cx="4064000" cy="306705"/>
          </a:xfrm>
          <a:prstGeom prst="rect">
            <a:avLst/>
          </a:prstGeom>
          <a:noFill/>
        </p:spPr>
        <p:txBody>
          <a:bodyPr wrap="square" rtlCol="0">
            <a:spAutoFit/>
          </a:bodyPr>
          <a:lstStyle/>
          <a:p>
            <a:r>
              <a:rPr lang="zh-CN" altLang="en-US" sz="1400">
                <a:solidFill>
                  <a:srgbClr val="FF0000"/>
                </a:solidFill>
              </a:rPr>
              <a:t>释放L2页表内存</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500"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7" presetClass="entr" presetSubtype="4" fill="hold" nodeType="withEffect">
                                  <p:stCondLst>
                                    <p:cond delay="0"/>
                                  </p:stCondLst>
                                  <p:childTnLst>
                                    <p:set>
                                      <p:cBhvr>
                                        <p:cTn id="10" dur="500"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7" presetClass="entr" presetSubtype="4" fill="hold" grpId="0" nodeType="clickEffect">
                                  <p:stCondLst>
                                    <p:cond delay="0"/>
                                  </p:stCondLst>
                                  <p:childTnLst>
                                    <p:set>
                                      <p:cBhvr>
                                        <p:cTn id="16" dur="500"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3590" y="2541905"/>
            <a:ext cx="10515600" cy="1325563"/>
          </a:xfrm>
        </p:spPr>
        <p:txBody>
          <a:bodyPr/>
          <a:lstStyle/>
          <a:p>
            <a:pPr algn="ctr"/>
            <a:r>
              <a:rPr lang="zh-CN" altLang="en-US" sz="6000"/>
              <a:t>虚实映射查询函数</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3073"/>
          <p:cNvSpPr>
            <a:spLocks noGrp="1"/>
          </p:cNvSpPr>
          <p:nvPr>
            <p:ph type="ctrTitle"/>
          </p:nvPr>
        </p:nvSpPr>
        <p:spPr>
          <a:xfrm>
            <a:off x="157842" y="125186"/>
            <a:ext cx="7725773" cy="641804"/>
          </a:xfrm>
        </p:spPr>
        <p:txBody>
          <a:bodyPr anchor="ctr" anchorCtr="0"/>
          <a:lstStyle/>
          <a:p>
            <a:pPr algn="l" defTabSz="914400">
              <a:buClrTx/>
              <a:buSzTx/>
              <a:buFontTx/>
              <a:buNone/>
            </a:pPr>
            <a:r>
              <a:rPr sz="3600" kern="1200" baseline="0" dirty="0" err="1">
                <a:latin typeface="Arial" panose="020B0604020202020204" pitchFamily="34" charset="0"/>
                <a:ea typeface="宋体" panose="02010600030101010101" pitchFamily="2" charset="-122"/>
              </a:rPr>
              <a:t>LOS_PaddrQuery</a:t>
            </a:r>
            <a:endParaRPr sz="3600" kern="1200" baseline="0" dirty="0">
              <a:latin typeface="Arial" panose="020B0604020202020204" pitchFamily="34" charset="0"/>
              <a:ea typeface="宋体" panose="02010600030101010101" pitchFamily="2" charset="-122"/>
            </a:endParaRPr>
          </a:p>
        </p:txBody>
      </p:sp>
      <p:sp>
        <p:nvSpPr>
          <p:cNvPr id="3075" name="副标题 3074"/>
          <p:cNvSpPr>
            <a:spLocks noGrp="1"/>
          </p:cNvSpPr>
          <p:nvPr>
            <p:ph type="subTitle" idx="1"/>
          </p:nvPr>
        </p:nvSpPr>
        <p:spPr>
          <a:xfrm>
            <a:off x="792480" y="1941195"/>
            <a:ext cx="10619105" cy="4288790"/>
          </a:xfrm>
        </p:spPr>
        <p:txBody>
          <a:bodyPr/>
          <a:lstStyle/>
          <a:p>
            <a:pPr algn="l" defTabSz="914400">
              <a:buClrTx/>
              <a:buSzTx/>
              <a:buFontTx/>
            </a:pPr>
            <a:r>
              <a:rPr sz="3200" kern="1200" baseline="0">
                <a:latin typeface="Arial" panose="020B0604020202020204" pitchFamily="34" charset="0"/>
                <a:ea typeface="宋体" panose="02010600030101010101" pitchFamily="2" charset="-122"/>
              </a:rPr>
              <a:t>将</a:t>
            </a:r>
            <a:r>
              <a:rPr sz="3200" kern="1200" baseline="0">
                <a:solidFill>
                  <a:srgbClr val="FF0000"/>
                </a:solidFill>
                <a:latin typeface="Arial" panose="020B0604020202020204" pitchFamily="34" charset="0"/>
                <a:ea typeface="宋体" panose="02010600030101010101" pitchFamily="2" charset="-122"/>
              </a:rPr>
              <a:t>虚拟地址转为物理地址</a:t>
            </a:r>
            <a:r>
              <a:rPr sz="3200" kern="1200" baseline="0">
                <a:latin typeface="Arial" panose="020B0604020202020204" pitchFamily="34" charset="0"/>
                <a:ea typeface="宋体" panose="02010600030101010101" pitchFamily="2" charset="-122"/>
              </a:rPr>
              <a:t>，过程中需要找到对应的mmu，将mmu和虚拟地址一起传给LOS_ArchMmuQuery函数算出物理地址</a:t>
            </a:r>
          </a:p>
          <a:p>
            <a:pPr algn="l" defTabSz="914400">
              <a:buClrTx/>
              <a:buSzTx/>
              <a:buFontTx/>
            </a:pPr>
            <a:endParaRPr sz="3200" kern="1200" baseline="0">
              <a:latin typeface="Arial" panose="020B0604020202020204" pitchFamily="34" charset="0"/>
              <a:ea typeface="宋体" panose="02010600030101010101" pitchFamily="2" charset="-122"/>
            </a:endParaRPr>
          </a:p>
          <a:p>
            <a:pPr algn="l" defTabSz="914400">
              <a:buClrTx/>
              <a:buSzTx/>
              <a:buFontTx/>
            </a:pPr>
            <a:r>
              <a:rPr sz="3200">
                <a:latin typeface="Arial" panose="020B0604020202020204" pitchFamily="34" charset="0"/>
                <a:ea typeface="宋体" panose="02010600030101010101" pitchFamily="2" charset="-122"/>
                <a:sym typeface="+mn-ea"/>
              </a:rPr>
              <a:t>参数：VOID *vaddr 虚拟地址 		</a:t>
            </a:r>
            <a:endParaRPr sz="3200" kern="1200" baseline="0">
              <a:latin typeface="Arial" panose="020B0604020202020204" pitchFamily="34" charset="0"/>
              <a:ea typeface="宋体" panose="02010600030101010101" pitchFamily="2" charset="-122"/>
            </a:endParaRPr>
          </a:p>
          <a:p>
            <a:pPr algn="l" defTabSz="914400">
              <a:buClrTx/>
              <a:buSzTx/>
              <a:buFontTx/>
            </a:pPr>
            <a:r>
              <a:rPr sz="3200">
                <a:latin typeface="Arial" panose="020B0604020202020204" pitchFamily="34" charset="0"/>
                <a:ea typeface="宋体" panose="02010600030101010101" pitchFamily="2" charset="-122"/>
                <a:sym typeface="+mn-ea"/>
              </a:rPr>
              <a:t>返回值：PADDR_T paddr 物理地址</a:t>
            </a:r>
            <a:endParaRPr sz="3200" kern="1200" baseline="0">
              <a:latin typeface="Arial" panose="020B0604020202020204" pitchFamily="34" charset="0"/>
              <a:ea typeface="宋体" panose="02010600030101010101" pitchFamily="2" charset="-122"/>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7842" y="115093"/>
            <a:ext cx="1627415" cy="676593"/>
          </a:xfrm>
        </p:spPr>
        <p:txBody>
          <a:bodyPr/>
          <a:lstStyle/>
          <a:p>
            <a:pPr algn="l"/>
            <a:r>
              <a:rPr lang="zh-CN" altLang="en-US" sz="3600" dirty="0"/>
              <a:t>流程图</a:t>
            </a:r>
          </a:p>
        </p:txBody>
      </p:sp>
      <p:pic>
        <p:nvPicPr>
          <p:cNvPr id="9" name="图片 8"/>
          <p:cNvPicPr>
            <a:picLocks noChangeAspect="1"/>
          </p:cNvPicPr>
          <p:nvPr/>
        </p:nvPicPr>
        <p:blipFill>
          <a:blip r:embed="rId2"/>
          <a:stretch>
            <a:fillRect/>
          </a:stretch>
        </p:blipFill>
        <p:spPr>
          <a:xfrm>
            <a:off x="1131252" y="1038066"/>
            <a:ext cx="9386570" cy="4905375"/>
          </a:xfrm>
          <a:prstGeom prst="rect">
            <a:avLst/>
          </a:prstGeom>
        </p:spPr>
      </p:pic>
      <p:sp>
        <p:nvSpPr>
          <p:cNvPr id="11" name="矩形 10"/>
          <p:cNvSpPr/>
          <p:nvPr/>
        </p:nvSpPr>
        <p:spPr>
          <a:xfrm>
            <a:off x="2456180" y="3140710"/>
            <a:ext cx="1119505" cy="21590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330825" y="3843655"/>
            <a:ext cx="1119505" cy="21590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896225" y="3140710"/>
            <a:ext cx="1282700" cy="21590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087620" y="4725035"/>
            <a:ext cx="991235" cy="215900"/>
          </a:xfrm>
          <a:prstGeom prst="rect">
            <a:avLst/>
          </a:prstGeom>
          <a:noFill/>
          <a:ln w="28575">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3"/>
          <a:srcRect l="41430"/>
          <a:stretch>
            <a:fillRect/>
          </a:stretch>
        </p:blipFill>
        <p:spPr>
          <a:xfrm>
            <a:off x="4224019" y="2736532"/>
            <a:ext cx="3201035" cy="3617595"/>
          </a:xfrm>
          <a:prstGeom prst="rect">
            <a:avLst/>
          </a:prstGeom>
        </p:spPr>
      </p:pic>
      <p:cxnSp>
        <p:nvCxnSpPr>
          <p:cNvPr id="16" name="直接箭头连接符 15"/>
          <p:cNvCxnSpPr/>
          <p:nvPr/>
        </p:nvCxnSpPr>
        <p:spPr>
          <a:xfrm>
            <a:off x="2981960" y="2822575"/>
            <a:ext cx="1313815" cy="2766695"/>
          </a:xfrm>
          <a:prstGeom prst="straightConnector1">
            <a:avLst/>
          </a:prstGeom>
          <a:ln w="38100">
            <a:solidFill>
              <a:schemeClr val="accent6">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5375910" y="2781300"/>
            <a:ext cx="720090" cy="3528060"/>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5375910" y="2811145"/>
            <a:ext cx="2718435" cy="1842135"/>
          </a:xfrm>
          <a:prstGeom prst="straightConnector1">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2" presetClass="exit" presetSubtype="4" fill="hold" nodeType="withEffect">
                                  <p:stCondLst>
                                    <p:cond delay="0"/>
                                  </p:stCondLst>
                                  <p:childTnLst>
                                    <p:anim calcmode="lin" valueType="num">
                                      <p:cBhvr additive="base">
                                        <p:cTn id="18" dur="500"/>
                                        <p:tgtEl>
                                          <p:spTgt spid="15"/>
                                        </p:tgtEl>
                                        <p:attrNameLst>
                                          <p:attrName>ppt_x</p:attrName>
                                        </p:attrNameLst>
                                      </p:cBhvr>
                                      <p:tavLst>
                                        <p:tav tm="0">
                                          <p:val>
                                            <p:strVal val="ppt_x"/>
                                          </p:val>
                                        </p:tav>
                                        <p:tav tm="100000">
                                          <p:val>
                                            <p:strVal val="ppt_x"/>
                                          </p:val>
                                        </p:tav>
                                      </p:tavLst>
                                    </p:anim>
                                    <p:anim calcmode="lin" valueType="num">
                                      <p:cBhvr additive="base">
                                        <p:cTn id="19" dur="500"/>
                                        <p:tgtEl>
                                          <p:spTgt spid="15"/>
                                        </p:tgtEl>
                                        <p:attrNameLst>
                                          <p:attrName>ppt_y</p:attrName>
                                        </p:attrNameLst>
                                      </p:cBhvr>
                                      <p:tavLst>
                                        <p:tav tm="0">
                                          <p:val>
                                            <p:strVal val="ppt_y"/>
                                          </p:val>
                                        </p:tav>
                                        <p:tav tm="100000">
                                          <p:val>
                                            <p:strVal val="1+ppt_h/2"/>
                                          </p:val>
                                        </p:tav>
                                      </p:tavLst>
                                    </p:anim>
                                    <p:set>
                                      <p:cBhvr>
                                        <p:cTn id="20" dur="1" fill="hold">
                                          <p:stCondLst>
                                            <p:cond delay="499"/>
                                          </p:stCondLst>
                                        </p:cTn>
                                        <p:tgtEl>
                                          <p:spTgt spid="15"/>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16"/>
                                        </p:tgtEl>
                                        <p:attrNameLst>
                                          <p:attrName>ppt_x</p:attrName>
                                        </p:attrNameLst>
                                      </p:cBhvr>
                                      <p:tavLst>
                                        <p:tav tm="0">
                                          <p:val>
                                            <p:strVal val="ppt_x"/>
                                          </p:val>
                                        </p:tav>
                                        <p:tav tm="100000">
                                          <p:val>
                                            <p:strVal val="ppt_x"/>
                                          </p:val>
                                        </p:tav>
                                      </p:tavLst>
                                    </p:anim>
                                    <p:anim calcmode="lin" valueType="num">
                                      <p:cBhvr additive="base">
                                        <p:cTn id="23" dur="500"/>
                                        <p:tgtEl>
                                          <p:spTgt spid="16"/>
                                        </p:tgtEl>
                                        <p:attrNameLst>
                                          <p:attrName>ppt_y</p:attrName>
                                        </p:attrNameLst>
                                      </p:cBhvr>
                                      <p:tavLst>
                                        <p:tav tm="0">
                                          <p:val>
                                            <p:strVal val="ppt_y"/>
                                          </p:val>
                                        </p:tav>
                                        <p:tav tm="100000">
                                          <p:val>
                                            <p:strVal val="1+ppt_h/2"/>
                                          </p:val>
                                        </p:tav>
                                      </p:tavLst>
                                    </p:anim>
                                    <p:set>
                                      <p:cBhvr>
                                        <p:cTn id="24" dur="1" fill="hold">
                                          <p:stCondLst>
                                            <p:cond delay="499"/>
                                          </p:stCondLst>
                                        </p:cTn>
                                        <p:tgtEl>
                                          <p:spTgt spid="16"/>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18"/>
                                        </p:tgtEl>
                                        <p:attrNameLst>
                                          <p:attrName>ppt_x</p:attrName>
                                        </p:attrNameLst>
                                      </p:cBhvr>
                                      <p:tavLst>
                                        <p:tav tm="0">
                                          <p:val>
                                            <p:strVal val="ppt_x"/>
                                          </p:val>
                                        </p:tav>
                                        <p:tav tm="100000">
                                          <p:val>
                                            <p:strVal val="ppt_x"/>
                                          </p:val>
                                        </p:tav>
                                      </p:tavLst>
                                    </p:anim>
                                    <p:anim calcmode="lin" valueType="num">
                                      <p:cBhvr additive="base">
                                        <p:cTn id="27" dur="500"/>
                                        <p:tgtEl>
                                          <p:spTgt spid="18"/>
                                        </p:tgtEl>
                                        <p:attrNameLst>
                                          <p:attrName>ppt_y</p:attrName>
                                        </p:attrNameLst>
                                      </p:cBhvr>
                                      <p:tavLst>
                                        <p:tav tm="0">
                                          <p:val>
                                            <p:strVal val="ppt_y"/>
                                          </p:val>
                                        </p:tav>
                                        <p:tav tm="100000">
                                          <p:val>
                                            <p:strVal val="1+ppt_h/2"/>
                                          </p:val>
                                        </p:tav>
                                      </p:tavLst>
                                    </p:anim>
                                    <p:set>
                                      <p:cBhvr>
                                        <p:cTn id="28" dur="1" fill="hold">
                                          <p:stCondLst>
                                            <p:cond delay="499"/>
                                          </p:stCondLst>
                                        </p:cTn>
                                        <p:tgtEl>
                                          <p:spTgt spid="18"/>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17"/>
                                        </p:tgtEl>
                                        <p:attrNameLst>
                                          <p:attrName>ppt_x</p:attrName>
                                        </p:attrNameLst>
                                      </p:cBhvr>
                                      <p:tavLst>
                                        <p:tav tm="0">
                                          <p:val>
                                            <p:strVal val="ppt_x"/>
                                          </p:val>
                                        </p:tav>
                                        <p:tav tm="100000">
                                          <p:val>
                                            <p:strVal val="ppt_x"/>
                                          </p:val>
                                        </p:tav>
                                      </p:tavLst>
                                    </p:anim>
                                    <p:anim calcmode="lin" valueType="num">
                                      <p:cBhvr additive="base">
                                        <p:cTn id="31" dur="500"/>
                                        <p:tgtEl>
                                          <p:spTgt spid="17"/>
                                        </p:tgtEl>
                                        <p:attrNameLst>
                                          <p:attrName>ppt_y</p:attrName>
                                        </p:attrNameLst>
                                      </p:cBhvr>
                                      <p:tavLst>
                                        <p:tav tm="0">
                                          <p:val>
                                            <p:strVal val="ppt_y"/>
                                          </p:val>
                                        </p:tav>
                                        <p:tav tm="100000">
                                          <p:val>
                                            <p:strVal val="1+ppt_h/2"/>
                                          </p:val>
                                        </p:tav>
                                      </p:tavLst>
                                    </p:anim>
                                    <p:set>
                                      <p:cBhvr>
                                        <p:cTn id="32" dur="1" fill="hold">
                                          <p:stCondLst>
                                            <p:cond delay="499"/>
                                          </p:stCondLst>
                                        </p:cTn>
                                        <p:tgtEl>
                                          <p:spTgt spid="1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12" grpId="0" bldLvl="0" animBg="1"/>
      <p:bldP spid="12" grpId="1" animBg="1"/>
      <p:bldP spid="13" grpId="0" bldLvl="0" animBg="1"/>
      <p:bldP spid="13" grpId="1" animBg="1"/>
      <p:bldP spid="14" grpId="0" bldLvl="0" animBg="1"/>
      <p:bldP spid="14"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141514"/>
            <a:ext cx="4223657" cy="672496"/>
          </a:xfrm>
        </p:spPr>
        <p:txBody>
          <a:bodyPr/>
          <a:lstStyle/>
          <a:p>
            <a:pPr algn="l"/>
            <a:r>
              <a:rPr lang="zh-CN" altLang="en-US" sz="3600" dirty="0">
                <a:sym typeface="+mn-ea"/>
              </a:rPr>
              <a:t>LOS_ArchMmuQuery</a:t>
            </a:r>
            <a:endParaRPr lang="zh-CN" altLang="en-US" sz="3600" dirty="0"/>
          </a:p>
        </p:txBody>
      </p:sp>
      <p:sp>
        <p:nvSpPr>
          <p:cNvPr id="3" name="内容占位符 2"/>
          <p:cNvSpPr>
            <a:spLocks noGrp="1"/>
          </p:cNvSpPr>
          <p:nvPr>
            <p:ph idx="1"/>
          </p:nvPr>
        </p:nvSpPr>
        <p:spPr>
          <a:xfrm>
            <a:off x="838200" y="1764665"/>
            <a:ext cx="9797415" cy="4526280"/>
          </a:xfrm>
        </p:spPr>
        <p:txBody>
          <a:bodyPr/>
          <a:lstStyle/>
          <a:p>
            <a:r>
              <a:rPr lang="zh-CN" altLang="en-US" sz="2400">
                <a:sym typeface="+mn-ea"/>
              </a:rPr>
              <a:t>通过MMU查询虚拟地址是否映射过，获取映射的物理地址和权限</a:t>
            </a:r>
            <a:endParaRPr lang="zh-CN" altLang="en-US" sz="2400"/>
          </a:p>
          <a:p>
            <a:r>
              <a:rPr lang="zh-CN" altLang="en-US" sz="2400"/>
              <a:t>参数：const LosArchMmu *archMmu 用于转换地址的mmu，里面存有页表基地址</a:t>
            </a:r>
          </a:p>
          <a:p>
            <a:pPr marL="0" indent="0">
              <a:buNone/>
            </a:pPr>
            <a:r>
              <a:rPr lang="zh-CN" altLang="en-US" sz="2400"/>
              <a:t>    </a:t>
            </a:r>
            <a:r>
              <a:rPr lang="en-US" altLang="zh-CN" sz="2400"/>
              <a:t>	</a:t>
            </a:r>
            <a:r>
              <a:rPr lang="zh-CN" altLang="en-US" sz="2400"/>
              <a:t>VADDR_T vaddr	虚拟地址</a:t>
            </a:r>
          </a:p>
          <a:p>
            <a:pPr marL="0" indent="0">
              <a:buNone/>
            </a:pPr>
            <a:r>
              <a:rPr lang="zh-CN" altLang="en-US" sz="2400"/>
              <a:t>   	PADDR_T *paddr	待查询出的物理地址</a:t>
            </a:r>
          </a:p>
          <a:p>
            <a:pPr marL="0" indent="0">
              <a:buNone/>
            </a:pPr>
            <a:r>
              <a:rPr lang="zh-CN" altLang="en-US" sz="2400"/>
              <a:t>    </a:t>
            </a:r>
            <a:r>
              <a:rPr lang="en-US" altLang="zh-CN" sz="2400"/>
              <a:t>	</a:t>
            </a:r>
            <a:r>
              <a:rPr lang="zh-CN" altLang="en-US" sz="2400"/>
              <a:t>UINT32 *flags</a:t>
            </a:r>
            <a:r>
              <a:rPr lang="en-US" altLang="zh-CN" sz="2400"/>
              <a:t>     </a:t>
            </a:r>
            <a:r>
              <a:rPr lang="zh-CN" altLang="en-US" sz="2400"/>
              <a:t>当前虚拟内存区间的标签属性（待获取）</a:t>
            </a:r>
          </a:p>
          <a:p>
            <a:r>
              <a:rPr lang="zh-CN" altLang="en-US" sz="2400"/>
              <a:t>返回值：STATUS_T类型的LOS_OK / LOS_ERRNO_VM_NOT_FOUND</a:t>
            </a:r>
          </a:p>
          <a:p>
            <a:endParaRPr lang="zh-CN" altLang="en-US" sz="240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5445" y="195942"/>
            <a:ext cx="2530929" cy="530981"/>
          </a:xfrm>
        </p:spPr>
        <p:txBody>
          <a:bodyPr/>
          <a:lstStyle/>
          <a:p>
            <a:r>
              <a:rPr lang="zh-CN" altLang="en-US" sz="3600" dirty="0"/>
              <a:t>虚拟地址</a:t>
            </a:r>
          </a:p>
        </p:txBody>
      </p:sp>
      <p:pic>
        <p:nvPicPr>
          <p:cNvPr id="4" name="内容占位符 3"/>
          <p:cNvPicPr>
            <a:picLocks noGrp="1" noChangeAspect="1"/>
          </p:cNvPicPr>
          <p:nvPr>
            <p:ph idx="1"/>
            <p:custDataLst>
              <p:tags r:id="rId1"/>
            </p:custDataLst>
          </p:nvPr>
        </p:nvPicPr>
        <p:blipFill>
          <a:blip r:embed="rId4"/>
          <a:stretch>
            <a:fillRect/>
          </a:stretch>
        </p:blipFill>
        <p:spPr>
          <a:xfrm>
            <a:off x="1407160" y="2000885"/>
            <a:ext cx="8836025" cy="1055370"/>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1407160" y="3776980"/>
            <a:ext cx="8771255" cy="1170305"/>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530350" y="40005"/>
            <a:ext cx="9030335" cy="6786880"/>
          </a:xfrm>
          <a:prstGeom prst="rect">
            <a:avLst/>
          </a:prstGeom>
        </p:spPr>
      </p:pic>
      <p:pic>
        <p:nvPicPr>
          <p:cNvPr id="5" name="图片 4"/>
          <p:cNvPicPr>
            <a:picLocks noChangeAspect="1"/>
          </p:cNvPicPr>
          <p:nvPr/>
        </p:nvPicPr>
        <p:blipFill>
          <a:blip r:embed="rId4"/>
          <a:stretch>
            <a:fillRect/>
          </a:stretch>
        </p:blipFill>
        <p:spPr>
          <a:xfrm>
            <a:off x="2710180" y="3356610"/>
            <a:ext cx="7191375" cy="2238375"/>
          </a:xfrm>
          <a:prstGeom prst="rect">
            <a:avLst/>
          </a:prstGeom>
        </p:spPr>
      </p:pic>
      <p:sp>
        <p:nvSpPr>
          <p:cNvPr id="6" name="矩形 5"/>
          <p:cNvSpPr/>
          <p:nvPr/>
        </p:nvSpPr>
        <p:spPr>
          <a:xfrm>
            <a:off x="2423160" y="1268730"/>
            <a:ext cx="1152525" cy="14351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423160" y="1988820"/>
            <a:ext cx="1152525" cy="14351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087620" y="2277110"/>
            <a:ext cx="1286510" cy="14351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192260" y="3789045"/>
            <a:ext cx="576580" cy="151257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748155" y="548640"/>
            <a:ext cx="2404110" cy="360045"/>
          </a:xfrm>
          <a:prstGeom prst="rect">
            <a:avLst/>
          </a:prstGeom>
          <a:noFill/>
          <a:ln w="19050">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431540" y="3717290"/>
            <a:ext cx="6264910" cy="50355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863975" y="4220845"/>
            <a:ext cx="3960495" cy="28829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863975" y="4580890"/>
            <a:ext cx="2232025" cy="28829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75460" y="2564765"/>
            <a:ext cx="2448560" cy="72009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871720" y="2708910"/>
            <a:ext cx="1800225" cy="50419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2" nodeType="clickEffect">
                                  <p:stCondLst>
                                    <p:cond delay="0"/>
                                  </p:stCondLst>
                                  <p:childTnLst>
                                    <p:anim calcmode="lin" valueType="num">
                                      <p:cBhvr additive="base">
                                        <p:cTn id="10" dur="500"/>
                                        <p:tgtEl>
                                          <p:spTgt spid="13"/>
                                        </p:tgtEl>
                                        <p:attrNameLst>
                                          <p:attrName>ppt_x</p:attrName>
                                        </p:attrNameLst>
                                      </p:cBhvr>
                                      <p:tavLst>
                                        <p:tav tm="0">
                                          <p:val>
                                            <p:strVal val="ppt_x"/>
                                          </p:val>
                                        </p:tav>
                                        <p:tav tm="100000">
                                          <p:val>
                                            <p:strVal val="ppt_x"/>
                                          </p:val>
                                        </p:tav>
                                      </p:tavLst>
                                    </p:anim>
                                    <p:anim calcmode="lin" valueType="num">
                                      <p:cBhvr additive="base">
                                        <p:cTn id="11" dur="500"/>
                                        <p:tgtEl>
                                          <p:spTgt spid="13"/>
                                        </p:tgtEl>
                                        <p:attrNameLst>
                                          <p:attrName>ppt_y</p:attrName>
                                        </p:attrNameLst>
                                      </p:cBhvr>
                                      <p:tavLst>
                                        <p:tav tm="0">
                                          <p:val>
                                            <p:strVal val="ppt_y"/>
                                          </p:val>
                                        </p:tav>
                                        <p:tav tm="100000">
                                          <p:val>
                                            <p:strVal val="1+ppt_h/2"/>
                                          </p:val>
                                        </p:tav>
                                      </p:tavLst>
                                    </p:anim>
                                    <p:set>
                                      <p:cBhvr>
                                        <p:cTn id="12" dur="1" fill="hold">
                                          <p:stCondLst>
                                            <p:cond delay="499"/>
                                          </p:stCondLst>
                                        </p:cTn>
                                        <p:tgtEl>
                                          <p:spTgt spid="1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9"/>
                                        </p:tgtEl>
                                        <p:attrNameLst>
                                          <p:attrName>ppt_x</p:attrName>
                                        </p:attrNameLst>
                                      </p:cBhvr>
                                      <p:tavLst>
                                        <p:tav tm="0">
                                          <p:val>
                                            <p:strVal val="ppt_x"/>
                                          </p:val>
                                        </p:tav>
                                        <p:tav tm="100000">
                                          <p:val>
                                            <p:strVal val="ppt_x"/>
                                          </p:val>
                                        </p:tav>
                                      </p:tavLst>
                                    </p:anim>
                                    <p:anim calcmode="lin" valueType="num">
                                      <p:cBhvr additive="base">
                                        <p:cTn id="27" dur="500"/>
                                        <p:tgtEl>
                                          <p:spTgt spid="9"/>
                                        </p:tgtEl>
                                        <p:attrNameLst>
                                          <p:attrName>ppt_y</p:attrName>
                                        </p:attrNameLst>
                                      </p:cBhvr>
                                      <p:tavLst>
                                        <p:tav tm="0">
                                          <p:val>
                                            <p:strVal val="ppt_y"/>
                                          </p:val>
                                        </p:tav>
                                        <p:tav tm="100000">
                                          <p:val>
                                            <p:strVal val="1+ppt_h/2"/>
                                          </p:val>
                                        </p:tav>
                                      </p:tavLst>
                                    </p:anim>
                                    <p:set>
                                      <p:cBhvr>
                                        <p:cTn id="28" dur="1" fill="hold">
                                          <p:stCondLst>
                                            <p:cond delay="499"/>
                                          </p:stCondLst>
                                        </p:cTn>
                                        <p:tgtEl>
                                          <p:spTgt spid="9"/>
                                        </p:tgtEl>
                                        <p:attrNameLst>
                                          <p:attrName>style.visibility</p:attrName>
                                        </p:attrNameLst>
                                      </p:cBhvr>
                                      <p:to>
                                        <p:strVal val="hidden"/>
                                      </p:to>
                                    </p:set>
                                  </p:childTnLst>
                                </p:cTn>
                              </p:par>
                              <p:par>
                                <p:cTn id="29" presetID="2" presetClass="exit" presetSubtype="4" fill="hold" grpId="2" nodeType="withEffect">
                                  <p:stCondLst>
                                    <p:cond delay="0"/>
                                  </p:stCondLst>
                                  <p:childTnLst>
                                    <p:anim calcmode="lin" valueType="num">
                                      <p:cBhvr additive="base">
                                        <p:cTn id="30" dur="500"/>
                                        <p:tgtEl>
                                          <p:spTgt spid="6"/>
                                        </p:tgtEl>
                                        <p:attrNameLst>
                                          <p:attrName>ppt_x</p:attrName>
                                        </p:attrNameLst>
                                      </p:cBhvr>
                                      <p:tavLst>
                                        <p:tav tm="0">
                                          <p:val>
                                            <p:strVal val="ppt_x"/>
                                          </p:val>
                                        </p:tav>
                                        <p:tav tm="100000">
                                          <p:val>
                                            <p:strVal val="ppt_x"/>
                                          </p:val>
                                        </p:tav>
                                      </p:tavLst>
                                    </p:anim>
                                    <p:anim calcmode="lin" valueType="num">
                                      <p:cBhvr additive="base">
                                        <p:cTn id="31" dur="500"/>
                                        <p:tgtEl>
                                          <p:spTgt spid="6"/>
                                        </p:tgtEl>
                                        <p:attrNameLst>
                                          <p:attrName>ppt_y</p:attrName>
                                        </p:attrNameLst>
                                      </p:cBhvr>
                                      <p:tavLst>
                                        <p:tav tm="0">
                                          <p:val>
                                            <p:strVal val="ppt_y"/>
                                          </p:val>
                                        </p:tav>
                                        <p:tav tm="100000">
                                          <p:val>
                                            <p:strVal val="1+ppt_h/2"/>
                                          </p:val>
                                        </p:tav>
                                      </p:tavLst>
                                    </p:anim>
                                    <p:set>
                                      <p:cBhvr>
                                        <p:cTn id="32" dur="1" fill="hold">
                                          <p:stCondLst>
                                            <p:cond delay="499"/>
                                          </p:stCondLst>
                                        </p:cTn>
                                        <p:tgtEl>
                                          <p:spTgt spid="6"/>
                                        </p:tgtEl>
                                        <p:attrNameLst>
                                          <p:attrName>style.visibility</p:attrName>
                                        </p:attrNameLst>
                                      </p:cBhvr>
                                      <p:to>
                                        <p:strVal val="hidden"/>
                                      </p:to>
                                    </p:set>
                                  </p:childTnLst>
                                </p:cTn>
                              </p:par>
                              <p:par>
                                <p:cTn id="33" presetID="2" presetClass="exit" presetSubtype="4" fill="hold" grpId="1" nodeType="withEffect">
                                  <p:stCondLst>
                                    <p:cond delay="0"/>
                                  </p:stCondLst>
                                  <p:childTnLst>
                                    <p:anim calcmode="lin" valueType="num">
                                      <p:cBhvr additive="base">
                                        <p:cTn id="34" dur="500"/>
                                        <p:tgtEl>
                                          <p:spTgt spid="11"/>
                                        </p:tgtEl>
                                        <p:attrNameLst>
                                          <p:attrName>ppt_x</p:attrName>
                                        </p:attrNameLst>
                                      </p:cBhvr>
                                      <p:tavLst>
                                        <p:tav tm="0">
                                          <p:val>
                                            <p:strVal val="ppt_x"/>
                                          </p:val>
                                        </p:tav>
                                        <p:tav tm="100000">
                                          <p:val>
                                            <p:strVal val="ppt_x"/>
                                          </p:val>
                                        </p:tav>
                                      </p:tavLst>
                                    </p:anim>
                                    <p:anim calcmode="lin" valueType="num">
                                      <p:cBhvr additive="base">
                                        <p:cTn id="35" dur="500"/>
                                        <p:tgtEl>
                                          <p:spTgt spid="11"/>
                                        </p:tgtEl>
                                        <p:attrNameLst>
                                          <p:attrName>ppt_y</p:attrName>
                                        </p:attrNameLst>
                                      </p:cBhvr>
                                      <p:tavLst>
                                        <p:tav tm="0">
                                          <p:val>
                                            <p:strVal val="ppt_y"/>
                                          </p:val>
                                        </p:tav>
                                        <p:tav tm="100000">
                                          <p:val>
                                            <p:strVal val="1+ppt_h/2"/>
                                          </p:val>
                                        </p:tav>
                                      </p:tavLst>
                                    </p:anim>
                                    <p:set>
                                      <p:cBhvr>
                                        <p:cTn id="36" dur="1" fill="hold">
                                          <p:stCondLst>
                                            <p:cond delay="499"/>
                                          </p:stCondLst>
                                        </p:cTn>
                                        <p:tgtEl>
                                          <p:spTgt spid="11"/>
                                        </p:tgtEl>
                                        <p:attrNameLst>
                                          <p:attrName>style.visibility</p:attrName>
                                        </p:attrNameLst>
                                      </p:cBhvr>
                                      <p:to>
                                        <p:strVal val="hidden"/>
                                      </p:to>
                                    </p:set>
                                  </p:childTnLst>
                                </p:cTn>
                              </p:par>
                              <p:par>
                                <p:cTn id="37" presetID="2" presetClass="exit" presetSubtype="4" fill="hold" grpId="1" nodeType="withEffect">
                                  <p:stCondLst>
                                    <p:cond delay="0"/>
                                  </p:stCondLst>
                                  <p:childTnLst>
                                    <p:anim calcmode="lin" valueType="num">
                                      <p:cBhvr additive="base">
                                        <p:cTn id="38" dur="500"/>
                                        <p:tgtEl>
                                          <p:spTgt spid="12"/>
                                        </p:tgtEl>
                                        <p:attrNameLst>
                                          <p:attrName>ppt_x</p:attrName>
                                        </p:attrNameLst>
                                      </p:cBhvr>
                                      <p:tavLst>
                                        <p:tav tm="0">
                                          <p:val>
                                            <p:strVal val="ppt_x"/>
                                          </p:val>
                                        </p:tav>
                                        <p:tav tm="100000">
                                          <p:val>
                                            <p:strVal val="ppt_x"/>
                                          </p:val>
                                        </p:tav>
                                      </p:tavLst>
                                    </p:anim>
                                    <p:anim calcmode="lin" valueType="num">
                                      <p:cBhvr additive="base">
                                        <p:cTn id="39" dur="500"/>
                                        <p:tgtEl>
                                          <p:spTgt spid="12"/>
                                        </p:tgtEl>
                                        <p:attrNameLst>
                                          <p:attrName>ppt_y</p:attrName>
                                        </p:attrNameLst>
                                      </p:cBhvr>
                                      <p:tavLst>
                                        <p:tav tm="0">
                                          <p:val>
                                            <p:strVal val="ppt_y"/>
                                          </p:val>
                                        </p:tav>
                                        <p:tav tm="100000">
                                          <p:val>
                                            <p:strVal val="1+ppt_h/2"/>
                                          </p:val>
                                        </p:tav>
                                      </p:tavLst>
                                    </p:anim>
                                    <p:set>
                                      <p:cBhvr>
                                        <p:cTn id="40" dur="1" fill="hold">
                                          <p:stCondLst>
                                            <p:cond delay="499"/>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3"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2"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2" presetClass="exit" presetSubtype="4" fill="hold" grpId="1" nodeType="withEffect">
                                  <p:stCondLst>
                                    <p:cond delay="0"/>
                                  </p:stCondLst>
                                  <p:childTnLst>
                                    <p:anim calcmode="lin" valueType="num">
                                      <p:cBhvr additive="base">
                                        <p:cTn id="52" dur="500"/>
                                        <p:tgtEl>
                                          <p:spTgt spid="14"/>
                                        </p:tgtEl>
                                        <p:attrNameLst>
                                          <p:attrName>ppt_x</p:attrName>
                                        </p:attrNameLst>
                                      </p:cBhvr>
                                      <p:tavLst>
                                        <p:tav tm="0">
                                          <p:val>
                                            <p:strVal val="ppt_x"/>
                                          </p:val>
                                        </p:tav>
                                        <p:tav tm="100000">
                                          <p:val>
                                            <p:strVal val="ppt_x"/>
                                          </p:val>
                                        </p:tav>
                                      </p:tavLst>
                                    </p:anim>
                                    <p:anim calcmode="lin" valueType="num">
                                      <p:cBhvr additive="base">
                                        <p:cTn id="53" dur="500"/>
                                        <p:tgtEl>
                                          <p:spTgt spid="14"/>
                                        </p:tgtEl>
                                        <p:attrNameLst>
                                          <p:attrName>ppt_y</p:attrName>
                                        </p:attrNameLst>
                                      </p:cBhvr>
                                      <p:tavLst>
                                        <p:tav tm="0">
                                          <p:val>
                                            <p:strVal val="ppt_y"/>
                                          </p:val>
                                        </p:tav>
                                        <p:tav tm="100000">
                                          <p:val>
                                            <p:strVal val="1+ppt_h/2"/>
                                          </p:val>
                                        </p:tav>
                                      </p:tavLst>
                                    </p:anim>
                                    <p:set>
                                      <p:cBhvr>
                                        <p:cTn id="54" dur="1" fill="hold">
                                          <p:stCondLst>
                                            <p:cond delay="499"/>
                                          </p:stCondLst>
                                        </p:cTn>
                                        <p:tgtEl>
                                          <p:spTgt spid="14"/>
                                        </p:tgtEl>
                                        <p:attrNameLst>
                                          <p:attrName>style.visibility</p:attrName>
                                        </p:attrNameLst>
                                      </p:cBhvr>
                                      <p:to>
                                        <p:strVal val="hidden"/>
                                      </p:to>
                                    </p:set>
                                  </p:childTnLst>
                                </p:cTn>
                              </p:par>
                              <p:par>
                                <p:cTn id="55" presetID="2" presetClass="exit" presetSubtype="4" fill="hold" grpId="4" nodeType="withEffect">
                                  <p:stCondLst>
                                    <p:cond delay="0"/>
                                  </p:stCondLst>
                                  <p:childTnLst>
                                    <p:anim calcmode="lin" valueType="num">
                                      <p:cBhvr additive="base">
                                        <p:cTn id="56" dur="500"/>
                                        <p:tgtEl>
                                          <p:spTgt spid="6"/>
                                        </p:tgtEl>
                                        <p:attrNameLst>
                                          <p:attrName>ppt_x</p:attrName>
                                        </p:attrNameLst>
                                      </p:cBhvr>
                                      <p:tavLst>
                                        <p:tav tm="0">
                                          <p:val>
                                            <p:strVal val="ppt_x"/>
                                          </p:val>
                                        </p:tav>
                                        <p:tav tm="100000">
                                          <p:val>
                                            <p:strVal val="ppt_x"/>
                                          </p:val>
                                        </p:tav>
                                      </p:tavLst>
                                    </p:anim>
                                    <p:anim calcmode="lin" valueType="num">
                                      <p:cBhvr additive="base">
                                        <p:cTn id="57" dur="500"/>
                                        <p:tgtEl>
                                          <p:spTgt spid="6"/>
                                        </p:tgtEl>
                                        <p:attrNameLst>
                                          <p:attrName>ppt_y</p:attrName>
                                        </p:attrNameLst>
                                      </p:cBhvr>
                                      <p:tavLst>
                                        <p:tav tm="0">
                                          <p:val>
                                            <p:strVal val="ppt_y"/>
                                          </p:val>
                                        </p:tav>
                                        <p:tav tm="100000">
                                          <p:val>
                                            <p:strVal val="1+ppt_h/2"/>
                                          </p:val>
                                        </p:tav>
                                      </p:tavLst>
                                    </p:anim>
                                    <p:set>
                                      <p:cBhvr>
                                        <p:cTn id="58" dur="1" fill="hold">
                                          <p:stCondLst>
                                            <p:cond delay="499"/>
                                          </p:stCondLst>
                                        </p:cTn>
                                        <p:tgtEl>
                                          <p:spTgt spid="6"/>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2"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2" presetClass="exit" presetSubtype="4" fill="hold" grpId="1" nodeType="withEffect">
                                  <p:stCondLst>
                                    <p:cond delay="0"/>
                                  </p:stCondLst>
                                  <p:childTnLst>
                                    <p:anim calcmode="lin" valueType="num">
                                      <p:cBhvr additive="base">
                                        <p:cTn id="72" dur="500"/>
                                        <p:tgtEl>
                                          <p:spTgt spid="17"/>
                                        </p:tgtEl>
                                        <p:attrNameLst>
                                          <p:attrName>ppt_x</p:attrName>
                                        </p:attrNameLst>
                                      </p:cBhvr>
                                      <p:tavLst>
                                        <p:tav tm="0">
                                          <p:val>
                                            <p:strVal val="ppt_x"/>
                                          </p:val>
                                        </p:tav>
                                        <p:tav tm="100000">
                                          <p:val>
                                            <p:strVal val="ppt_x"/>
                                          </p:val>
                                        </p:tav>
                                      </p:tavLst>
                                    </p:anim>
                                    <p:anim calcmode="lin" valueType="num">
                                      <p:cBhvr additive="base">
                                        <p:cTn id="73" dur="500"/>
                                        <p:tgtEl>
                                          <p:spTgt spid="17"/>
                                        </p:tgtEl>
                                        <p:attrNameLst>
                                          <p:attrName>ppt_y</p:attrName>
                                        </p:attrNameLst>
                                      </p:cBhvr>
                                      <p:tavLst>
                                        <p:tav tm="0">
                                          <p:val>
                                            <p:strVal val="ppt_y"/>
                                          </p:val>
                                        </p:tav>
                                        <p:tav tm="100000">
                                          <p:val>
                                            <p:strVal val="1+ppt_h/2"/>
                                          </p:val>
                                        </p:tav>
                                      </p:tavLst>
                                    </p:anim>
                                    <p:set>
                                      <p:cBhvr>
                                        <p:cTn id="74" dur="1" fill="hold">
                                          <p:stCondLst>
                                            <p:cond delay="499"/>
                                          </p:stCondLst>
                                        </p:cTn>
                                        <p:tgtEl>
                                          <p:spTgt spid="17"/>
                                        </p:tgtEl>
                                        <p:attrNameLst>
                                          <p:attrName>style.visibility</p:attrName>
                                        </p:attrNameLst>
                                      </p:cBhvr>
                                      <p:to>
                                        <p:strVal val="hidden"/>
                                      </p:to>
                                    </p:set>
                                  </p:childTnLst>
                                </p:cTn>
                              </p:par>
                              <p:par>
                                <p:cTn id="75" presetID="2" presetClass="exit" presetSubtype="4" fill="hold" grpId="1" nodeType="withEffect">
                                  <p:stCondLst>
                                    <p:cond delay="0"/>
                                  </p:stCondLst>
                                  <p:childTnLst>
                                    <p:anim calcmode="lin" valueType="num">
                                      <p:cBhvr additive="base">
                                        <p:cTn id="76" dur="500"/>
                                        <p:tgtEl>
                                          <p:spTgt spid="16"/>
                                        </p:tgtEl>
                                        <p:attrNameLst>
                                          <p:attrName>ppt_x</p:attrName>
                                        </p:attrNameLst>
                                      </p:cBhvr>
                                      <p:tavLst>
                                        <p:tav tm="0">
                                          <p:val>
                                            <p:strVal val="ppt_x"/>
                                          </p:val>
                                        </p:tav>
                                        <p:tav tm="100000">
                                          <p:val>
                                            <p:strVal val="ppt_x"/>
                                          </p:val>
                                        </p:tav>
                                      </p:tavLst>
                                    </p:anim>
                                    <p:anim calcmode="lin" valueType="num">
                                      <p:cBhvr additive="base">
                                        <p:cTn id="77" dur="500"/>
                                        <p:tgtEl>
                                          <p:spTgt spid="16"/>
                                        </p:tgtEl>
                                        <p:attrNameLst>
                                          <p:attrName>ppt_y</p:attrName>
                                        </p:attrNameLst>
                                      </p:cBhvr>
                                      <p:tavLst>
                                        <p:tav tm="0">
                                          <p:val>
                                            <p:strVal val="ppt_y"/>
                                          </p:val>
                                        </p:tav>
                                        <p:tav tm="100000">
                                          <p:val>
                                            <p:strVal val="1+ppt_h/2"/>
                                          </p:val>
                                        </p:tav>
                                      </p:tavLst>
                                    </p:anim>
                                    <p:set>
                                      <p:cBhvr>
                                        <p:cTn id="78" dur="1" fill="hold">
                                          <p:stCondLst>
                                            <p:cond delay="499"/>
                                          </p:stCondLst>
                                        </p:cTn>
                                        <p:tgtEl>
                                          <p:spTgt spid="16"/>
                                        </p:tgtEl>
                                        <p:attrNameLst>
                                          <p:attrName>style.visibility</p:attrName>
                                        </p:attrNameLst>
                                      </p:cBhvr>
                                      <p:to>
                                        <p:strVal val="hidden"/>
                                      </p:to>
                                    </p:set>
                                  </p:childTnLst>
                                </p:cTn>
                              </p:par>
                              <p:par>
                                <p:cTn id="79" presetID="2" presetClass="exit" presetSubtype="4" fill="hold" grpId="3" nodeType="withEffect">
                                  <p:stCondLst>
                                    <p:cond delay="0"/>
                                  </p:stCondLst>
                                  <p:childTnLst>
                                    <p:anim calcmode="lin" valueType="num">
                                      <p:cBhvr additive="base">
                                        <p:cTn id="80" dur="500"/>
                                        <p:tgtEl>
                                          <p:spTgt spid="9"/>
                                        </p:tgtEl>
                                        <p:attrNameLst>
                                          <p:attrName>ppt_x</p:attrName>
                                        </p:attrNameLst>
                                      </p:cBhvr>
                                      <p:tavLst>
                                        <p:tav tm="0">
                                          <p:val>
                                            <p:strVal val="ppt_x"/>
                                          </p:val>
                                        </p:tav>
                                        <p:tav tm="100000">
                                          <p:val>
                                            <p:strVal val="ppt_x"/>
                                          </p:val>
                                        </p:tav>
                                      </p:tavLst>
                                    </p:anim>
                                    <p:anim calcmode="lin" valueType="num">
                                      <p:cBhvr additive="base">
                                        <p:cTn id="81" dur="500"/>
                                        <p:tgtEl>
                                          <p:spTgt spid="9"/>
                                        </p:tgtEl>
                                        <p:attrNameLst>
                                          <p:attrName>ppt_y</p:attrName>
                                        </p:attrNameLst>
                                      </p:cBhvr>
                                      <p:tavLst>
                                        <p:tav tm="0">
                                          <p:val>
                                            <p:strVal val="ppt_y"/>
                                          </p:val>
                                        </p:tav>
                                        <p:tav tm="100000">
                                          <p:val>
                                            <p:strVal val="1+ppt_h/2"/>
                                          </p:val>
                                        </p:tav>
                                      </p:tavLst>
                                    </p:anim>
                                    <p:set>
                                      <p:cBhvr>
                                        <p:cTn id="82" dur="1" fill="hold">
                                          <p:stCondLst>
                                            <p:cond delay="499"/>
                                          </p:stCondLst>
                                        </p:cTn>
                                        <p:tgtEl>
                                          <p:spTgt spid="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1" nodeType="clickEffect">
                                  <p:stCondLst>
                                    <p:cond delay="0"/>
                                  </p:stCondLst>
                                  <p:childTnLst>
                                    <p:anim calcmode="lin" valueType="num">
                                      <p:cBhvr additive="base">
                                        <p:cTn id="90" dur="500"/>
                                        <p:tgtEl>
                                          <p:spTgt spid="18"/>
                                        </p:tgtEl>
                                        <p:attrNameLst>
                                          <p:attrName>ppt_x</p:attrName>
                                        </p:attrNameLst>
                                      </p:cBhvr>
                                      <p:tavLst>
                                        <p:tav tm="0">
                                          <p:val>
                                            <p:strVal val="ppt_x"/>
                                          </p:val>
                                        </p:tav>
                                        <p:tav tm="100000">
                                          <p:val>
                                            <p:strVal val="ppt_x"/>
                                          </p:val>
                                        </p:tav>
                                      </p:tavLst>
                                    </p:anim>
                                    <p:anim calcmode="lin" valueType="num">
                                      <p:cBhvr additive="base">
                                        <p:cTn id="91" dur="500"/>
                                        <p:tgtEl>
                                          <p:spTgt spid="18"/>
                                        </p:tgtEl>
                                        <p:attrNameLst>
                                          <p:attrName>ppt_y</p:attrName>
                                        </p:attrNameLst>
                                      </p:cBhvr>
                                      <p:tavLst>
                                        <p:tav tm="0">
                                          <p:val>
                                            <p:strVal val="ppt_y"/>
                                          </p:val>
                                        </p:tav>
                                        <p:tav tm="100000">
                                          <p:val>
                                            <p:strVal val="1+ppt_h/2"/>
                                          </p:val>
                                        </p:tav>
                                      </p:tavLst>
                                    </p:anim>
                                    <p:set>
                                      <p:cBhvr>
                                        <p:cTn id="92" dur="1" fill="hold">
                                          <p:stCondLst>
                                            <p:cond delay="499"/>
                                          </p:stCondLst>
                                        </p:cTn>
                                        <p:tgtEl>
                                          <p:spTgt spid="18"/>
                                        </p:tgtEl>
                                        <p:attrNameLst>
                                          <p:attrName>style.visibility</p:attrName>
                                        </p:attrNameLst>
                                      </p:cBhvr>
                                      <p:to>
                                        <p:strVal val="hidden"/>
                                      </p:to>
                                    </p:set>
                                  </p:childTnLst>
                                </p:cTn>
                              </p:par>
                              <p:par>
                                <p:cTn id="93" presetID="2" presetClass="exit" presetSubtype="4" fill="hold" nodeType="withEffect">
                                  <p:stCondLst>
                                    <p:cond delay="0"/>
                                  </p:stCondLst>
                                  <p:childTnLst>
                                    <p:anim calcmode="lin" valueType="num">
                                      <p:cBhvr additive="base">
                                        <p:cTn id="94" dur="500"/>
                                        <p:tgtEl>
                                          <p:spTgt spid="5"/>
                                        </p:tgtEl>
                                        <p:attrNameLst>
                                          <p:attrName>ppt_x</p:attrName>
                                        </p:attrNameLst>
                                      </p:cBhvr>
                                      <p:tavLst>
                                        <p:tav tm="0">
                                          <p:val>
                                            <p:strVal val="ppt_x"/>
                                          </p:val>
                                        </p:tav>
                                        <p:tav tm="100000">
                                          <p:val>
                                            <p:strVal val="ppt_x"/>
                                          </p:val>
                                        </p:tav>
                                      </p:tavLst>
                                    </p:anim>
                                    <p:anim calcmode="lin" valueType="num">
                                      <p:cBhvr additive="base">
                                        <p:cTn id="95" dur="500"/>
                                        <p:tgtEl>
                                          <p:spTgt spid="5"/>
                                        </p:tgtEl>
                                        <p:attrNameLst>
                                          <p:attrName>ppt_y</p:attrName>
                                        </p:attrNameLst>
                                      </p:cBhvr>
                                      <p:tavLst>
                                        <p:tav tm="0">
                                          <p:val>
                                            <p:strVal val="ppt_y"/>
                                          </p:val>
                                        </p:tav>
                                        <p:tav tm="100000">
                                          <p:val>
                                            <p:strVal val="1+ppt_h/2"/>
                                          </p:val>
                                        </p:tav>
                                      </p:tavLst>
                                    </p:anim>
                                    <p:set>
                                      <p:cBhvr>
                                        <p:cTn id="96" dur="1" fill="hold">
                                          <p:stCondLst>
                                            <p:cond delay="499"/>
                                          </p:stCondLst>
                                        </p:cTn>
                                        <p:tgtEl>
                                          <p:spTgt spid="5"/>
                                        </p:tgtEl>
                                        <p:attrNameLst>
                                          <p:attrName>style.visibility</p:attrName>
                                        </p:attrNameLst>
                                      </p:cBhvr>
                                      <p:to>
                                        <p:strVal val="hidden"/>
                                      </p:to>
                                    </p:set>
                                  </p:childTnLst>
                                </p:cTn>
                              </p:par>
                              <p:par>
                                <p:cTn id="97" presetID="2" presetClass="exit" presetSubtype="4" fill="hold" grpId="3" nodeType="withEffect">
                                  <p:stCondLst>
                                    <p:cond delay="0"/>
                                  </p:stCondLst>
                                  <p:childTnLst>
                                    <p:anim calcmode="lin" valueType="num">
                                      <p:cBhvr additive="base">
                                        <p:cTn id="98" dur="500"/>
                                        <p:tgtEl>
                                          <p:spTgt spid="11"/>
                                        </p:tgtEl>
                                        <p:attrNameLst>
                                          <p:attrName>ppt_x</p:attrName>
                                        </p:attrNameLst>
                                      </p:cBhvr>
                                      <p:tavLst>
                                        <p:tav tm="0">
                                          <p:val>
                                            <p:strVal val="ppt_x"/>
                                          </p:val>
                                        </p:tav>
                                        <p:tav tm="100000">
                                          <p:val>
                                            <p:strVal val="ppt_x"/>
                                          </p:val>
                                        </p:tav>
                                      </p:tavLst>
                                    </p:anim>
                                    <p:anim calcmode="lin" valueType="num">
                                      <p:cBhvr additive="base">
                                        <p:cTn id="99" dur="500"/>
                                        <p:tgtEl>
                                          <p:spTgt spid="11"/>
                                        </p:tgtEl>
                                        <p:attrNameLst>
                                          <p:attrName>ppt_y</p:attrName>
                                        </p:attrNameLst>
                                      </p:cBhvr>
                                      <p:tavLst>
                                        <p:tav tm="0">
                                          <p:val>
                                            <p:strVal val="ppt_y"/>
                                          </p:val>
                                        </p:tav>
                                        <p:tav tm="100000">
                                          <p:val>
                                            <p:strVal val="1+ppt_h/2"/>
                                          </p:val>
                                        </p:tav>
                                      </p:tavLst>
                                    </p:anim>
                                    <p:set>
                                      <p:cBhvr>
                                        <p:cTn id="100" dur="1" fill="hold">
                                          <p:stCondLst>
                                            <p:cond delay="499"/>
                                          </p:stCondLst>
                                        </p:cTn>
                                        <p:tgtEl>
                                          <p:spTgt spid="11"/>
                                        </p:tgtEl>
                                        <p:attrNameLst>
                                          <p:attrName>style.visibility</p:attrName>
                                        </p:attrNameLst>
                                      </p:cBhvr>
                                      <p:to>
                                        <p:strVal val="hidden"/>
                                      </p:to>
                                    </p:set>
                                  </p:childTnLst>
                                </p:cTn>
                              </p:par>
                              <p:par>
                                <p:cTn id="101" presetID="2" presetClass="exit" presetSubtype="4" fill="hold" grpId="1" nodeType="withEffect">
                                  <p:stCondLst>
                                    <p:cond delay="0"/>
                                  </p:stCondLst>
                                  <p:childTnLst>
                                    <p:anim calcmode="lin" valueType="num">
                                      <p:cBhvr additive="base">
                                        <p:cTn id="102" dur="500"/>
                                        <p:tgtEl>
                                          <p:spTgt spid="15"/>
                                        </p:tgtEl>
                                        <p:attrNameLst>
                                          <p:attrName>ppt_x</p:attrName>
                                        </p:attrNameLst>
                                      </p:cBhvr>
                                      <p:tavLst>
                                        <p:tav tm="0">
                                          <p:val>
                                            <p:strVal val="ppt_x"/>
                                          </p:val>
                                        </p:tav>
                                        <p:tav tm="100000">
                                          <p:val>
                                            <p:strVal val="ppt_x"/>
                                          </p:val>
                                        </p:tav>
                                      </p:tavLst>
                                    </p:anim>
                                    <p:anim calcmode="lin" valueType="num">
                                      <p:cBhvr additive="base">
                                        <p:cTn id="103" dur="500"/>
                                        <p:tgtEl>
                                          <p:spTgt spid="15"/>
                                        </p:tgtEl>
                                        <p:attrNameLst>
                                          <p:attrName>ppt_y</p:attrName>
                                        </p:attrNameLst>
                                      </p:cBhvr>
                                      <p:tavLst>
                                        <p:tav tm="0">
                                          <p:val>
                                            <p:strVal val="ppt_y"/>
                                          </p:val>
                                        </p:tav>
                                        <p:tav tm="100000">
                                          <p:val>
                                            <p:strVal val="1+ppt_h/2"/>
                                          </p:val>
                                        </p:tav>
                                      </p:tavLst>
                                    </p:anim>
                                    <p:set>
                                      <p:cBhvr>
                                        <p:cTn id="104"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P spid="6" grpId="2" bldLvl="0" animBg="1"/>
      <p:bldP spid="6" grpId="3" bldLvl="0" animBg="1"/>
      <p:bldP spid="6" grpId="4" bldLvl="0" animBg="1"/>
      <p:bldP spid="9" grpId="0" bldLvl="0" animBg="1"/>
      <p:bldP spid="9" grpId="1" bldLvl="0" animBg="1"/>
      <p:bldP spid="9" grpId="2" bldLvl="0" animBg="1"/>
      <p:bldP spid="9" grpId="3" bldLvl="0" animBg="1"/>
      <p:bldP spid="11" grpId="0" bldLvl="0" animBg="1"/>
      <p:bldP spid="11" grpId="1" bldLvl="0" animBg="1"/>
      <p:bldP spid="11" grpId="2" bldLvl="0" animBg="1"/>
      <p:bldP spid="11" grpId="3" bldLvl="0" animBg="1"/>
      <p:bldP spid="12" grpId="0" bldLvl="0" animBg="1"/>
      <p:bldP spid="12" grpId="1" bldLvl="0" animBg="1"/>
      <p:bldP spid="13" grpId="0" bldLvl="0" animBg="1"/>
      <p:bldP spid="13" grpId="1" animBg="1"/>
      <p:bldP spid="13" grpId="2"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628" y="185058"/>
            <a:ext cx="3145971" cy="601738"/>
          </a:xfrm>
        </p:spPr>
        <p:txBody>
          <a:bodyPr/>
          <a:lstStyle/>
          <a:p>
            <a:r>
              <a:rPr lang="en-US" altLang="zh-CN" sz="3600" dirty="0"/>
              <a:t>L1</a:t>
            </a:r>
            <a:r>
              <a:rPr lang="zh-CN" altLang="en-US" sz="3600" dirty="0"/>
              <a:t>页表项类型</a:t>
            </a:r>
          </a:p>
        </p:txBody>
      </p:sp>
      <p:pic>
        <p:nvPicPr>
          <p:cNvPr id="3074" name="Picture 2" descr="https://docimg8.docs.qq.com/image/AgAABVJx1xwM-aGNLPZNJLSbh8NHsnZe.png?w=1106&amp;h=34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606926"/>
            <a:ext cx="10441727" cy="23796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116824" y="4337902"/>
            <a:ext cx="10062472" cy="211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Char char="•"/>
            </a:pPr>
            <a:r>
              <a:rPr kumimoji="0" lang="zh-CN" altLang="zh-CN" b="1"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L1页表项的低2位用于定义页表项的类型，页表描述符类型有如下3种：</a:t>
            </a:r>
            <a:endParaRPr kumimoji="0" lang="zh-CN" altLang="zh-CN" b="1"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① Invalid（00） 无效页表项，虚拟地址没有映射到物理地址，访问会产生缺页异常；</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② Page Table （01）指向L2页表的页表项；</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③ Section （10）Section页表项对应1M的节，直接使用页表项的最高12位替代虚拟地址的高12位即可得到物理地址。</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6057" y="912178"/>
            <a:ext cx="10972800" cy="1143000"/>
          </a:xfrm>
        </p:spPr>
        <p:txBody>
          <a:bodyPr>
            <a:normAutofit fontScale="90000"/>
          </a:bodyPr>
          <a:lstStyle/>
          <a:p>
            <a:pPr marL="0" indent="0" algn="l" fontAlgn="auto">
              <a:lnSpc>
                <a:spcPts val="3580"/>
              </a:lnSpc>
            </a:pPr>
            <a:r>
              <a:rPr lang="zh-CN" altLang="en-US" sz="2400" dirty="0"/>
              <a:t>使用的页表基地址是一个虚拟地址</a:t>
            </a:r>
            <a:br>
              <a:rPr lang="zh-CN" altLang="en-US" sz="2400" dirty="0"/>
            </a:br>
            <a:r>
              <a:rPr lang="zh-CN" altLang="en-US" sz="2400" dirty="0"/>
              <a:t>使用的页表项地址也是虚拟地址</a:t>
            </a:r>
            <a:br>
              <a:rPr lang="zh-CN" altLang="en-US" sz="2400" dirty="0"/>
            </a:br>
            <a:r>
              <a:rPr lang="zh-CN" altLang="en-US" sz="2400" dirty="0"/>
              <a:t>因为指针使用的是虚拟地址，获取页表项是通过指针来获取</a:t>
            </a:r>
          </a:p>
        </p:txBody>
      </p:sp>
      <p:pic>
        <p:nvPicPr>
          <p:cNvPr id="4" name="内容占位符 3"/>
          <p:cNvPicPr>
            <a:picLocks noGrp="1" noChangeAspect="1"/>
          </p:cNvPicPr>
          <p:nvPr>
            <p:ph idx="1"/>
          </p:nvPr>
        </p:nvPicPr>
        <p:blipFill>
          <a:blip r:embed="rId2"/>
          <a:stretch>
            <a:fillRect/>
          </a:stretch>
        </p:blipFill>
        <p:spPr>
          <a:xfrm>
            <a:off x="838200" y="2495188"/>
            <a:ext cx="9789160" cy="1512570"/>
          </a:xfrm>
          <a:prstGeom prst="rect">
            <a:avLst/>
          </a:prstGeom>
        </p:spPr>
      </p:pic>
      <p:pic>
        <p:nvPicPr>
          <p:cNvPr id="6" name="图片 5"/>
          <p:cNvPicPr>
            <a:picLocks noChangeAspect="1"/>
          </p:cNvPicPr>
          <p:nvPr/>
        </p:nvPicPr>
        <p:blipFill>
          <a:blip r:embed="rId3"/>
          <a:stretch>
            <a:fillRect/>
          </a:stretch>
        </p:blipFill>
        <p:spPr>
          <a:xfrm>
            <a:off x="838200" y="4218305"/>
            <a:ext cx="9997440" cy="1214120"/>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5313" y="205105"/>
            <a:ext cx="9271000" cy="1882775"/>
          </a:xfrm>
        </p:spPr>
        <p:txBody>
          <a:bodyPr>
            <a:normAutofit/>
          </a:bodyPr>
          <a:lstStyle/>
          <a:p>
            <a:pPr marL="0" indent="0" algn="l" fontAlgn="auto">
              <a:lnSpc>
                <a:spcPts val="3560"/>
              </a:lnSpc>
            </a:pPr>
            <a:r>
              <a:rPr lang="zh-CN" altLang="en-US" sz="3200"/>
              <a:t>根据一级页表项获取二级页表基地址（虚拟）</a:t>
            </a:r>
            <a:br>
              <a:rPr lang="zh-CN" altLang="en-US" sz="3200"/>
            </a:br>
            <a:r>
              <a:rPr lang="zh-CN" altLang="en-US" sz="2000"/>
              <a:t>一级页表项里存的是二级页表物理基地址</a:t>
            </a:r>
            <a:br>
              <a:rPr lang="zh-CN" altLang="en-US" sz="2000"/>
            </a:br>
            <a:r>
              <a:rPr lang="zh-CN" altLang="en-US" sz="2000"/>
              <a:t>将该</a:t>
            </a:r>
            <a:r>
              <a:rPr lang="zh-CN" altLang="en-US" sz="2000">
                <a:sym typeface="+mn-ea"/>
              </a:rPr>
              <a:t>二级页表物理基地址转为内核虚拟地址（二级页表虚拟基地址）</a:t>
            </a:r>
            <a:br>
              <a:rPr lang="zh-CN" altLang="en-US" sz="2000">
                <a:sym typeface="+mn-ea"/>
              </a:rPr>
            </a:br>
            <a:r>
              <a:rPr lang="zh-CN" altLang="en-US" sz="2000">
                <a:sym typeface="+mn-ea"/>
              </a:rPr>
              <a:t>内核有一部分虚拟空间是用来放二级页表的。</a:t>
            </a:r>
          </a:p>
        </p:txBody>
      </p:sp>
      <p:pic>
        <p:nvPicPr>
          <p:cNvPr id="4" name="内容占位符 3"/>
          <p:cNvPicPr>
            <a:picLocks noGrp="1" noChangeAspect="1"/>
          </p:cNvPicPr>
          <p:nvPr>
            <p:ph idx="1"/>
          </p:nvPr>
        </p:nvPicPr>
        <p:blipFill>
          <a:blip r:embed="rId2"/>
          <a:stretch>
            <a:fillRect/>
          </a:stretch>
        </p:blipFill>
        <p:spPr>
          <a:xfrm>
            <a:off x="915670" y="2512695"/>
            <a:ext cx="6581775" cy="1057275"/>
          </a:xfrm>
          <a:prstGeom prst="rect">
            <a:avLst/>
          </a:prstGeom>
        </p:spPr>
      </p:pic>
      <p:pic>
        <p:nvPicPr>
          <p:cNvPr id="5" name="图片 4"/>
          <p:cNvPicPr>
            <a:picLocks noChangeAspect="1"/>
          </p:cNvPicPr>
          <p:nvPr/>
        </p:nvPicPr>
        <p:blipFill>
          <a:blip r:embed="rId3"/>
          <a:stretch>
            <a:fillRect/>
          </a:stretch>
        </p:blipFill>
        <p:spPr>
          <a:xfrm>
            <a:off x="915670" y="3677920"/>
            <a:ext cx="5341620" cy="2430780"/>
          </a:xfrm>
          <a:prstGeom prst="rect">
            <a:avLst/>
          </a:prstGeom>
        </p:spPr>
      </p:pic>
      <p:sp>
        <p:nvSpPr>
          <p:cNvPr id="10" name="矩形 9"/>
          <p:cNvSpPr/>
          <p:nvPr/>
        </p:nvSpPr>
        <p:spPr>
          <a:xfrm>
            <a:off x="1131570" y="5694045"/>
            <a:ext cx="4608830" cy="36004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31570" y="3173730"/>
            <a:ext cx="2448560" cy="215900"/>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4"/>
          <a:stretch>
            <a:fillRect/>
          </a:stretch>
        </p:blipFill>
        <p:spPr>
          <a:xfrm>
            <a:off x="6365554" y="1762306"/>
            <a:ext cx="5591133" cy="4193631"/>
          </a:xfrm>
          <a:prstGeom prst="rect">
            <a:avLst/>
          </a:prstGeom>
        </p:spPr>
      </p:pic>
      <p:cxnSp>
        <p:nvCxnSpPr>
          <p:cNvPr id="14" name="直接箭头连接符 13"/>
          <p:cNvCxnSpPr/>
          <p:nvPr/>
        </p:nvCxnSpPr>
        <p:spPr>
          <a:xfrm flipH="1" flipV="1">
            <a:off x="6738620" y="5041900"/>
            <a:ext cx="2151380" cy="583565"/>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 name="右大括号 14"/>
          <p:cNvSpPr/>
          <p:nvPr/>
        </p:nvSpPr>
        <p:spPr>
          <a:xfrm>
            <a:off x="6738620" y="5041900"/>
            <a:ext cx="215900" cy="36004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p:cNvSpPr/>
          <p:nvPr/>
        </p:nvSpPr>
        <p:spPr>
          <a:xfrm>
            <a:off x="8814435" y="5617845"/>
            <a:ext cx="75565" cy="432435"/>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5" grpId="1" animBg="1"/>
      <p:bldP spid="16" grpId="0" bldLvl="0" animBg="1"/>
      <p:bldP spid="16"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ChangeAspect="1"/>
          </p:cNvPicPr>
          <p:nvPr/>
        </p:nvPicPr>
        <p:blipFill>
          <a:blip r:embed="rId2"/>
          <a:stretch>
            <a:fillRect/>
          </a:stretch>
        </p:blipFill>
        <p:spPr>
          <a:xfrm>
            <a:off x="1530350" y="40005"/>
            <a:ext cx="9030335" cy="6786880"/>
          </a:xfrm>
          <a:prstGeom prst="rect">
            <a:avLst/>
          </a:prstGeom>
          <a:noFill/>
          <a:ln w="9525">
            <a:noFill/>
          </a:ln>
        </p:spPr>
      </p:pic>
      <p:pic>
        <p:nvPicPr>
          <p:cNvPr id="19" name="图片 18"/>
          <p:cNvPicPr>
            <a:picLocks noChangeAspect="1"/>
          </p:cNvPicPr>
          <p:nvPr/>
        </p:nvPicPr>
        <p:blipFill>
          <a:blip r:embed="rId3"/>
          <a:stretch>
            <a:fillRect/>
          </a:stretch>
        </p:blipFill>
        <p:spPr>
          <a:xfrm>
            <a:off x="4655820" y="548640"/>
            <a:ext cx="5855335" cy="1915795"/>
          </a:xfrm>
          <a:prstGeom prst="rect">
            <a:avLst/>
          </a:prstGeom>
        </p:spPr>
      </p:pic>
      <p:sp>
        <p:nvSpPr>
          <p:cNvPr id="5" name="矩形 4"/>
          <p:cNvSpPr/>
          <p:nvPr/>
        </p:nvSpPr>
        <p:spPr>
          <a:xfrm>
            <a:off x="4943475" y="3932555"/>
            <a:ext cx="1656715" cy="648335"/>
          </a:xfrm>
          <a:prstGeom prst="rect">
            <a:avLst/>
          </a:prstGeom>
          <a:noFill/>
          <a:ln w="19050">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015865" y="4940935"/>
            <a:ext cx="1440180" cy="28829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544560" y="4940935"/>
            <a:ext cx="1296035" cy="28829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42485" y="1347470"/>
            <a:ext cx="5648960" cy="35369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655820" y="1701165"/>
            <a:ext cx="5648960" cy="35369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11675" y="5445125"/>
            <a:ext cx="3024505" cy="57594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919605" y="3357245"/>
            <a:ext cx="2376170" cy="57594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087620" y="6165215"/>
            <a:ext cx="1800225" cy="575945"/>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grpId="2" nodeType="click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ppt_x"/>
                                          </p:val>
                                        </p:tav>
                                      </p:tavLst>
                                    </p:anim>
                                    <p:anim calcmode="lin" valueType="num">
                                      <p:cBhvr additive="base">
                                        <p:cTn id="11" dur="500"/>
                                        <p:tgtEl>
                                          <p:spTgt spid="5"/>
                                        </p:tgtEl>
                                        <p:attrNameLst>
                                          <p:attrName>ppt_y</p:attrName>
                                        </p:attrNameLst>
                                      </p:cBhvr>
                                      <p:tavLst>
                                        <p:tav tm="0">
                                          <p:val>
                                            <p:strVal val="ppt_y"/>
                                          </p:val>
                                        </p:tav>
                                        <p:tav tm="100000">
                                          <p:val>
                                            <p:strVal val="1+ppt_h/2"/>
                                          </p:val>
                                        </p:tav>
                                      </p:tavLst>
                                    </p:anim>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2" presetClass="exit" presetSubtype="4" fill="hold" grpId="1" nodeType="withEffect">
                                  <p:stCondLst>
                                    <p:cond delay="0"/>
                                  </p:stCondLst>
                                  <p:childTnLst>
                                    <p:anim calcmode="lin" valueType="num">
                                      <p:cBhvr additive="base">
                                        <p:cTn id="28" dur="500"/>
                                        <p:tgtEl>
                                          <p:spTgt spid="6"/>
                                        </p:tgtEl>
                                        <p:attrNameLst>
                                          <p:attrName>ppt_x</p:attrName>
                                        </p:attrNameLst>
                                      </p:cBhvr>
                                      <p:tavLst>
                                        <p:tav tm="0">
                                          <p:val>
                                            <p:strVal val="ppt_x"/>
                                          </p:val>
                                        </p:tav>
                                        <p:tav tm="100000">
                                          <p:val>
                                            <p:strVal val="ppt_x"/>
                                          </p:val>
                                        </p:tav>
                                      </p:tavLst>
                                    </p:anim>
                                    <p:anim calcmode="lin" valueType="num">
                                      <p:cBhvr additive="base">
                                        <p:cTn id="29" dur="500"/>
                                        <p:tgtEl>
                                          <p:spTgt spid="6"/>
                                        </p:tgtEl>
                                        <p:attrNameLst>
                                          <p:attrName>ppt_y</p:attrName>
                                        </p:attrNameLst>
                                      </p:cBhvr>
                                      <p:tavLst>
                                        <p:tav tm="0">
                                          <p:val>
                                            <p:strVal val="ppt_y"/>
                                          </p:val>
                                        </p:tav>
                                        <p:tav tm="100000">
                                          <p:val>
                                            <p:strVal val="1+ppt_h/2"/>
                                          </p:val>
                                        </p:tav>
                                      </p:tavLst>
                                    </p:anim>
                                    <p:set>
                                      <p:cBhvr>
                                        <p:cTn id="30" dur="1" fill="hold">
                                          <p:stCondLst>
                                            <p:cond delay="499"/>
                                          </p:stCondLst>
                                        </p:cTn>
                                        <p:tgtEl>
                                          <p:spTgt spid="6"/>
                                        </p:tgtEl>
                                        <p:attrNameLst>
                                          <p:attrName>style.visibility</p:attrName>
                                        </p:attrNameLst>
                                      </p:cBhvr>
                                      <p:to>
                                        <p:strVal val="hidden"/>
                                      </p:to>
                                    </p:set>
                                  </p:childTnLst>
                                </p:cTn>
                              </p:par>
                              <p:par>
                                <p:cTn id="31" presetID="2" presetClass="exit" presetSubtype="4" fill="hold" grpId="1" nodeType="withEffect">
                                  <p:stCondLst>
                                    <p:cond delay="0"/>
                                  </p:stCondLst>
                                  <p:childTnLst>
                                    <p:anim calcmode="lin" valueType="num">
                                      <p:cBhvr additive="base">
                                        <p:cTn id="32" dur="500"/>
                                        <p:tgtEl>
                                          <p:spTgt spid="9"/>
                                        </p:tgtEl>
                                        <p:attrNameLst>
                                          <p:attrName>ppt_x</p:attrName>
                                        </p:attrNameLst>
                                      </p:cBhvr>
                                      <p:tavLst>
                                        <p:tav tm="0">
                                          <p:val>
                                            <p:strVal val="ppt_x"/>
                                          </p:val>
                                        </p:tav>
                                        <p:tav tm="100000">
                                          <p:val>
                                            <p:strVal val="ppt_x"/>
                                          </p:val>
                                        </p:tav>
                                      </p:tavLst>
                                    </p:anim>
                                    <p:anim calcmode="lin" valueType="num">
                                      <p:cBhvr additive="base">
                                        <p:cTn id="33" dur="500"/>
                                        <p:tgtEl>
                                          <p:spTgt spid="9"/>
                                        </p:tgtEl>
                                        <p:attrNameLst>
                                          <p:attrName>ppt_y</p:attrName>
                                        </p:attrNameLst>
                                      </p:cBhvr>
                                      <p:tavLst>
                                        <p:tav tm="0">
                                          <p:val>
                                            <p:strVal val="ppt_y"/>
                                          </p:val>
                                        </p:tav>
                                        <p:tav tm="100000">
                                          <p:val>
                                            <p:strVal val="1+ppt_h/2"/>
                                          </p:val>
                                        </p:tav>
                                      </p:tavLst>
                                    </p:anim>
                                    <p:set>
                                      <p:cBhvr>
                                        <p:cTn id="34" dur="1" fill="hold">
                                          <p:stCondLst>
                                            <p:cond delay="499"/>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2" presetClass="exit" presetSubtype="4" fill="hold" grpId="1" nodeType="withEffect">
                                  <p:stCondLst>
                                    <p:cond delay="0"/>
                                  </p:stCondLst>
                                  <p:childTnLst>
                                    <p:anim calcmode="lin" valueType="num">
                                      <p:cBhvr additive="base">
                                        <p:cTn id="38" dur="500"/>
                                        <p:tgtEl>
                                          <p:spTgt spid="10"/>
                                        </p:tgtEl>
                                        <p:attrNameLst>
                                          <p:attrName>ppt_x</p:attrName>
                                        </p:attrNameLst>
                                      </p:cBhvr>
                                      <p:tavLst>
                                        <p:tav tm="0">
                                          <p:val>
                                            <p:strVal val="ppt_x"/>
                                          </p:val>
                                        </p:tav>
                                        <p:tav tm="100000">
                                          <p:val>
                                            <p:strVal val="ppt_x"/>
                                          </p:val>
                                        </p:tav>
                                      </p:tavLst>
                                    </p:anim>
                                    <p:anim calcmode="lin" valueType="num">
                                      <p:cBhvr additive="base">
                                        <p:cTn id="39" dur="500"/>
                                        <p:tgtEl>
                                          <p:spTgt spid="10"/>
                                        </p:tgtEl>
                                        <p:attrNameLst>
                                          <p:attrName>ppt_y</p:attrName>
                                        </p:attrNameLst>
                                      </p:cBhvr>
                                      <p:tavLst>
                                        <p:tav tm="0">
                                          <p:val>
                                            <p:strVal val="ppt_y"/>
                                          </p:val>
                                        </p:tav>
                                        <p:tav tm="100000">
                                          <p:val>
                                            <p:strVal val="1+ppt_h/2"/>
                                          </p:val>
                                        </p:tav>
                                      </p:tavLst>
                                    </p:anim>
                                    <p:set>
                                      <p:cBhvr>
                                        <p:cTn id="40" dur="1" fill="hold">
                                          <p:stCondLst>
                                            <p:cond delay="499"/>
                                          </p:stCondLst>
                                        </p:cTn>
                                        <p:tgtEl>
                                          <p:spTgt spid="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1" nodeType="clickEffect">
                                  <p:stCondLst>
                                    <p:cond delay="0"/>
                                  </p:stCondLst>
                                  <p:childTnLst>
                                    <p:anim calcmode="lin" valueType="num">
                                      <p:cBhvr additive="base">
                                        <p:cTn id="44" dur="500"/>
                                        <p:tgtEl>
                                          <p:spTgt spid="7"/>
                                        </p:tgtEl>
                                        <p:attrNameLst>
                                          <p:attrName>ppt_x</p:attrName>
                                        </p:attrNameLst>
                                      </p:cBhvr>
                                      <p:tavLst>
                                        <p:tav tm="0">
                                          <p:val>
                                            <p:strVal val="ppt_x"/>
                                          </p:val>
                                        </p:tav>
                                        <p:tav tm="100000">
                                          <p:val>
                                            <p:strVal val="ppt_x"/>
                                          </p:val>
                                        </p:tav>
                                      </p:tavLst>
                                    </p:anim>
                                    <p:anim calcmode="lin" valueType="num">
                                      <p:cBhvr additive="base">
                                        <p:cTn id="45" dur="500"/>
                                        <p:tgtEl>
                                          <p:spTgt spid="7"/>
                                        </p:tgtEl>
                                        <p:attrNameLst>
                                          <p:attrName>ppt_y</p:attrName>
                                        </p:attrNameLst>
                                      </p:cBhvr>
                                      <p:tavLst>
                                        <p:tav tm="0">
                                          <p:val>
                                            <p:strVal val="ppt_y"/>
                                          </p:val>
                                        </p:tav>
                                        <p:tav tm="100000">
                                          <p:val>
                                            <p:strVal val="1+ppt_h/2"/>
                                          </p:val>
                                        </p:tav>
                                      </p:tavLst>
                                    </p:anim>
                                    <p:set>
                                      <p:cBhvr>
                                        <p:cTn id="46" dur="1" fill="hold">
                                          <p:stCondLst>
                                            <p:cond delay="499"/>
                                          </p:stCondLst>
                                        </p:cTn>
                                        <p:tgtEl>
                                          <p:spTgt spid="7"/>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8"/>
                                        </p:tgtEl>
                                        <p:attrNameLst>
                                          <p:attrName>ppt_x</p:attrName>
                                        </p:attrNameLst>
                                      </p:cBhvr>
                                      <p:tavLst>
                                        <p:tav tm="0">
                                          <p:val>
                                            <p:strVal val="ppt_x"/>
                                          </p:val>
                                        </p:tav>
                                        <p:tav tm="100000">
                                          <p:val>
                                            <p:strVal val="ppt_x"/>
                                          </p:val>
                                        </p:tav>
                                      </p:tavLst>
                                    </p:anim>
                                    <p:anim calcmode="lin" valueType="num">
                                      <p:cBhvr additive="base">
                                        <p:cTn id="49" dur="500"/>
                                        <p:tgtEl>
                                          <p:spTgt spid="8"/>
                                        </p:tgtEl>
                                        <p:attrNameLst>
                                          <p:attrName>ppt_y</p:attrName>
                                        </p:attrNameLst>
                                      </p:cBhvr>
                                      <p:tavLst>
                                        <p:tav tm="0">
                                          <p:val>
                                            <p:strVal val="ppt_y"/>
                                          </p:val>
                                        </p:tav>
                                        <p:tav tm="100000">
                                          <p:val>
                                            <p:strVal val="1+ppt_h/2"/>
                                          </p:val>
                                        </p:tav>
                                      </p:tavLst>
                                    </p:anim>
                                    <p:set>
                                      <p:cBhvr>
                                        <p:cTn id="50" dur="1" fill="hold">
                                          <p:stCondLst>
                                            <p:cond delay="499"/>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5" grpId="1" animBg="1"/>
      <p:bldP spid="5" grpId="2" bldLvl="0" animBg="1"/>
      <p:bldP spid="6" grpId="0" bldLvl="0" animBg="1"/>
      <p:bldP spid="6" grpId="1" bldLvl="0" animBg="1"/>
      <p:bldP spid="7" grpId="0" bldLvl="0" animBg="1"/>
      <p:bldP spid="7" grpId="1" bldLvl="0" animBg="1"/>
      <p:bldP spid="8" grpId="0" bldLvl="0" animBg="1"/>
      <p:bldP spid="8" grpId="1" bldLvl="0" animBg="1"/>
      <p:bldP spid="9" grpId="0" bldLvl="0" animBg="1"/>
      <p:bldP spid="9" grpId="1" bldLvl="0" animBg="1"/>
      <p:bldP spid="10" grpId="0" bldLvl="0" animBg="1"/>
      <p:bldP spid="10" grpId="1" bldLvl="0" animBg="1"/>
      <p:bldP spid="11" grpId="0" bldLvl="0" animBg="1"/>
      <p:bldP spid="12"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3590" y="2541905"/>
            <a:ext cx="10515600" cy="1325563"/>
          </a:xfrm>
        </p:spPr>
        <p:txBody>
          <a:bodyPr/>
          <a:lstStyle/>
          <a:p>
            <a:pPr algn="ctr"/>
            <a:r>
              <a:rPr lang="zh-CN" altLang="en-US" sz="6000"/>
              <a:t>Flag标签属性</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1257" y="121376"/>
            <a:ext cx="3542302" cy="725079"/>
          </a:xfrm>
        </p:spPr>
        <p:txBody>
          <a:bodyPr/>
          <a:lstStyle/>
          <a:p>
            <a:r>
              <a:rPr lang="zh-CN" altLang="en-US" sz="3600" dirty="0"/>
              <a:t>页表项标签属性</a:t>
            </a:r>
          </a:p>
        </p:txBody>
      </p:sp>
      <p:sp>
        <p:nvSpPr>
          <p:cNvPr id="5" name="文本框 4"/>
          <p:cNvSpPr txBox="1"/>
          <p:nvPr/>
        </p:nvSpPr>
        <p:spPr>
          <a:xfrm>
            <a:off x="1116330" y="1213485"/>
            <a:ext cx="9978390" cy="906780"/>
          </a:xfrm>
          <a:prstGeom prst="rect">
            <a:avLst/>
          </a:prstGeom>
          <a:noFill/>
        </p:spPr>
        <p:txBody>
          <a:bodyPr wrap="square" rtlCol="0" anchor="t">
            <a:noAutofit/>
          </a:bodyPr>
          <a:lstStyle/>
          <a:p>
            <a:r>
              <a:rPr lang="zh-CN" altLang="en-US" sz="2400"/>
              <a:t>在映射的时候，对于内存页可以指定一些内存属性，比如权限、内存类型、缓存策略等等。属性存储在</a:t>
            </a:r>
            <a:r>
              <a:rPr lang="en-US" altLang="zh-CN" sz="2400"/>
              <a:t>L1</a:t>
            </a:r>
            <a:r>
              <a:rPr lang="zh-CN" altLang="en-US" sz="2400"/>
              <a:t>、</a:t>
            </a:r>
            <a:r>
              <a:rPr lang="en-US" altLang="zh-CN" sz="2400"/>
              <a:t>L2</a:t>
            </a:r>
            <a:r>
              <a:rPr lang="zh-CN" altLang="en-US" sz="2400"/>
              <a:t>页表项中</a:t>
            </a:r>
          </a:p>
        </p:txBody>
      </p:sp>
      <p:sp>
        <p:nvSpPr>
          <p:cNvPr id="6" name="文本框 5"/>
          <p:cNvSpPr txBox="1"/>
          <p:nvPr/>
        </p:nvSpPr>
        <p:spPr>
          <a:xfrm>
            <a:off x="1109980" y="2186940"/>
            <a:ext cx="10212070" cy="1323340"/>
          </a:xfrm>
          <a:prstGeom prst="rect">
            <a:avLst/>
          </a:prstGeom>
          <a:noFill/>
        </p:spPr>
        <p:txBody>
          <a:bodyPr wrap="square" rtlCol="0" anchor="t">
            <a:noAutofit/>
          </a:bodyPr>
          <a:lstStyle/>
          <a:p>
            <a:r>
              <a:rPr lang="zh-CN" altLang="en-US" sz="2400"/>
              <a:t>Type extension (TEX), Shareable (S), Access Permission (AP, APX)、 Cacheable (C)、 Bufferable (B)</a:t>
            </a:r>
          </a:p>
        </p:txBody>
      </p:sp>
      <p:pic>
        <p:nvPicPr>
          <p:cNvPr id="7" name="图片 6"/>
          <p:cNvPicPr>
            <a:picLocks noChangeAspect="1"/>
          </p:cNvPicPr>
          <p:nvPr/>
        </p:nvPicPr>
        <p:blipFill>
          <a:blip r:embed="rId2"/>
          <a:stretch>
            <a:fillRect/>
          </a:stretch>
        </p:blipFill>
        <p:spPr>
          <a:xfrm>
            <a:off x="986155" y="3013710"/>
            <a:ext cx="10108565" cy="3146425"/>
          </a:xfrm>
          <a:prstGeom prst="rect">
            <a:avLst/>
          </a:prstGeom>
        </p:spPr>
      </p:pic>
      <p:pic>
        <p:nvPicPr>
          <p:cNvPr id="19" name="图片 18"/>
          <p:cNvPicPr>
            <a:picLocks noChangeAspect="1"/>
          </p:cNvPicPr>
          <p:nvPr/>
        </p:nvPicPr>
        <p:blipFill>
          <a:blip r:embed="rId3"/>
          <a:stretch>
            <a:fillRect/>
          </a:stretch>
        </p:blipFill>
        <p:spPr>
          <a:xfrm>
            <a:off x="1566545" y="3317240"/>
            <a:ext cx="8233410" cy="269430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7"/>
                                        </p:tgtEl>
                                        <p:attrNameLst>
                                          <p:attrName>ppt_x</p:attrName>
                                        </p:attrNameLst>
                                      </p:cBhvr>
                                      <p:tavLst>
                                        <p:tav tm="0">
                                          <p:val>
                                            <p:strVal val="ppt_x"/>
                                          </p:val>
                                        </p:tav>
                                        <p:tav tm="100000">
                                          <p:val>
                                            <p:strVal val="ppt_x"/>
                                          </p:val>
                                        </p:tav>
                                      </p:tavLst>
                                    </p:anim>
                                    <p:anim calcmode="lin" valueType="num">
                                      <p:cBhvr additive="base">
                                        <p:cTn id="11" dur="500"/>
                                        <p:tgtEl>
                                          <p:spTgt spid="7"/>
                                        </p:tgtEl>
                                        <p:attrNameLst>
                                          <p:attrName>ppt_y</p:attrName>
                                        </p:attrNameLst>
                                      </p:cBhvr>
                                      <p:tavLst>
                                        <p:tav tm="0">
                                          <p:val>
                                            <p:strVal val="ppt_y"/>
                                          </p:val>
                                        </p:tav>
                                        <p:tav tm="100000">
                                          <p:val>
                                            <p:strVal val="1+ppt_h/2"/>
                                          </p:val>
                                        </p:tav>
                                      </p:tavLst>
                                    </p:anim>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7715" y="141515"/>
            <a:ext cx="3075214" cy="601738"/>
          </a:xfrm>
        </p:spPr>
        <p:txBody>
          <a:bodyPr/>
          <a:lstStyle/>
          <a:p>
            <a:r>
              <a:rPr lang="zh-CN" altLang="en-US" sz="3600" dirty="0"/>
              <a:t>Memory types</a:t>
            </a:r>
          </a:p>
        </p:txBody>
      </p:sp>
      <p:sp>
        <p:nvSpPr>
          <p:cNvPr id="3" name="内容占位符 2"/>
          <p:cNvSpPr>
            <a:spLocks noGrp="1"/>
          </p:cNvSpPr>
          <p:nvPr>
            <p:ph idx="1"/>
          </p:nvPr>
        </p:nvSpPr>
        <p:spPr>
          <a:xfrm>
            <a:off x="469265" y="882332"/>
            <a:ext cx="10515600" cy="4351338"/>
          </a:xfrm>
        </p:spPr>
        <p:txBody>
          <a:bodyPr/>
          <a:lstStyle/>
          <a:p>
            <a:r>
              <a:rPr lang="zh-CN" altLang="en-US" sz="3200" dirty="0"/>
              <a:t>三种内存类型。所有内存区域都配置为以下三种类型之一：</a:t>
            </a:r>
          </a:p>
          <a:p>
            <a:endParaRPr lang="zh-CN" altLang="en-US" dirty="0"/>
          </a:p>
        </p:txBody>
      </p:sp>
      <p:pic>
        <p:nvPicPr>
          <p:cNvPr id="4" name="图片 3"/>
          <p:cNvPicPr>
            <a:picLocks noChangeAspect="1"/>
          </p:cNvPicPr>
          <p:nvPr>
            <p:custDataLst>
              <p:tags r:id="rId1"/>
            </p:custDataLst>
          </p:nvPr>
        </p:nvPicPr>
        <p:blipFill>
          <a:blip r:embed="rId3"/>
          <a:stretch>
            <a:fillRect/>
          </a:stretch>
        </p:blipFill>
        <p:spPr>
          <a:xfrm>
            <a:off x="695325" y="1795326"/>
            <a:ext cx="11496675" cy="4314825"/>
          </a:xfrm>
          <a:prstGeom prst="rect">
            <a:avLst/>
          </a:prstGeom>
        </p:spPr>
      </p:pic>
      <p:sp>
        <p:nvSpPr>
          <p:cNvPr id="5" name="文本框 4"/>
          <p:cNvSpPr txBox="1"/>
          <p:nvPr/>
        </p:nvSpPr>
        <p:spPr>
          <a:xfrm>
            <a:off x="5586095" y="3141980"/>
            <a:ext cx="6136640" cy="368300"/>
          </a:xfrm>
          <a:prstGeom prst="rect">
            <a:avLst/>
          </a:prstGeom>
          <a:solidFill>
            <a:schemeClr val="tx1"/>
          </a:solidFill>
        </p:spPr>
        <p:txBody>
          <a:bodyPr wrap="square" rtlCol="0">
            <a:spAutoFit/>
          </a:bodyPr>
          <a:lstStyle/>
          <a:p>
            <a:r>
              <a:rPr lang="zh-CN" altLang="en-US" dirty="0">
                <a:solidFill>
                  <a:schemeClr val="bg1"/>
                </a:solidFill>
              </a:rPr>
              <a:t>设计用于处理在多个内核之间共享的普通内存。</a:t>
            </a:r>
          </a:p>
        </p:txBody>
      </p:sp>
      <p:sp>
        <p:nvSpPr>
          <p:cNvPr id="6" name="文本框 5"/>
          <p:cNvSpPr txBox="1"/>
          <p:nvPr/>
        </p:nvSpPr>
        <p:spPr>
          <a:xfrm>
            <a:off x="5542915" y="3870960"/>
            <a:ext cx="5953760" cy="368300"/>
          </a:xfrm>
          <a:prstGeom prst="rect">
            <a:avLst/>
          </a:prstGeom>
          <a:solidFill>
            <a:schemeClr val="tx1"/>
          </a:solidFill>
        </p:spPr>
        <p:txBody>
          <a:bodyPr wrap="square" rtlCol="0">
            <a:spAutoFit/>
          </a:bodyPr>
          <a:lstStyle/>
          <a:p>
            <a:r>
              <a:rPr lang="zh-CN" altLang="en-US">
                <a:solidFill>
                  <a:schemeClr val="bg1"/>
                </a:solidFill>
              </a:rPr>
              <a:t>设计用于处理仅由单个内核使用的普通内存。</a:t>
            </a:r>
          </a:p>
        </p:txBody>
      </p:sp>
      <p:sp>
        <p:nvSpPr>
          <p:cNvPr id="7" name="文本框 6"/>
          <p:cNvSpPr txBox="1"/>
          <p:nvPr/>
        </p:nvSpPr>
        <p:spPr>
          <a:xfrm>
            <a:off x="5542915" y="4446270"/>
            <a:ext cx="6583680" cy="645160"/>
          </a:xfrm>
          <a:prstGeom prst="rect">
            <a:avLst/>
          </a:prstGeom>
          <a:solidFill>
            <a:schemeClr val="tx1"/>
          </a:solidFill>
        </p:spPr>
        <p:txBody>
          <a:bodyPr wrap="square" rtlCol="0">
            <a:spAutoFit/>
          </a:bodyPr>
          <a:lstStyle/>
          <a:p>
            <a:r>
              <a:rPr lang="zh-CN" altLang="en-US" dirty="0">
                <a:solidFill>
                  <a:schemeClr val="bg1"/>
                </a:solidFill>
              </a:rPr>
              <a:t>设计用于处理内存映射外设。对设备内存的所有内存访问都按程序顺序进行。</a:t>
            </a:r>
          </a:p>
        </p:txBody>
      </p:sp>
      <p:sp>
        <p:nvSpPr>
          <p:cNvPr id="8" name="文本框 7"/>
          <p:cNvSpPr txBox="1"/>
          <p:nvPr/>
        </p:nvSpPr>
        <p:spPr>
          <a:xfrm>
            <a:off x="5542915" y="5417184"/>
            <a:ext cx="6492240" cy="645160"/>
          </a:xfrm>
          <a:prstGeom prst="rect">
            <a:avLst/>
          </a:prstGeom>
          <a:solidFill>
            <a:schemeClr val="tx1"/>
          </a:solidFill>
        </p:spPr>
        <p:txBody>
          <a:bodyPr wrap="square" rtlCol="0">
            <a:spAutoFit/>
          </a:bodyPr>
          <a:lstStyle/>
          <a:p>
            <a:r>
              <a:rPr lang="zh-CN" altLang="en-US">
                <a:solidFill>
                  <a:schemeClr val="bg1"/>
                </a:solidFill>
              </a:rPr>
              <a:t>对</a:t>
            </a:r>
            <a:r>
              <a:rPr lang="en-US" altLang="zh-CN">
                <a:solidFill>
                  <a:schemeClr val="bg1"/>
                </a:solidFill>
              </a:rPr>
              <a:t>Strongly-ordered</a:t>
            </a:r>
            <a:r>
              <a:rPr lang="zh-CN" altLang="en-US">
                <a:solidFill>
                  <a:schemeClr val="bg1"/>
                </a:solidFill>
              </a:rPr>
              <a:t>内存的所有内存访问都按程序顺序进行。假定所有</a:t>
            </a:r>
            <a:r>
              <a:rPr lang="en-US" altLang="zh-CN">
                <a:solidFill>
                  <a:schemeClr val="bg1"/>
                </a:solidFill>
                <a:sym typeface="+mn-ea"/>
              </a:rPr>
              <a:t>Strongly-ordered</a:t>
            </a:r>
            <a:r>
              <a:rPr lang="zh-CN" altLang="en-US">
                <a:solidFill>
                  <a:schemeClr val="bg1"/>
                </a:solidFill>
                <a:sym typeface="+mn-ea"/>
              </a:rPr>
              <a:t>内存</a:t>
            </a:r>
            <a:r>
              <a:rPr lang="zh-CN" altLang="en-US">
                <a:solidFill>
                  <a:schemeClr val="bg1"/>
                </a:solidFill>
              </a:rPr>
              <a:t>访问都是共享的。</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1643" y="103414"/>
            <a:ext cx="10183586" cy="765719"/>
          </a:xfrm>
        </p:spPr>
        <p:txBody>
          <a:bodyPr>
            <a:normAutofit/>
          </a:bodyPr>
          <a:lstStyle/>
          <a:p>
            <a:r>
              <a:rPr lang="zh-CN" altLang="en-US" sz="3600" dirty="0">
                <a:sym typeface="+mn-ea"/>
              </a:rPr>
              <a:t>Type extension (TEX)、Cacheable (C)、Bufferable (B)</a:t>
            </a:r>
            <a:endParaRPr lang="zh-CN" altLang="en-US" sz="3600" dirty="0"/>
          </a:p>
        </p:txBody>
      </p:sp>
      <p:pic>
        <p:nvPicPr>
          <p:cNvPr id="4" name="内容占位符 3"/>
          <p:cNvPicPr>
            <a:picLocks noGrp="1" noChangeAspect="1"/>
          </p:cNvPicPr>
          <p:nvPr>
            <p:ph idx="1"/>
            <p:custDataLst>
              <p:tags r:id="rId1"/>
            </p:custDataLst>
          </p:nvPr>
        </p:nvPicPr>
        <p:blipFill>
          <a:blip r:embed="rId3"/>
          <a:stretch>
            <a:fillRect/>
          </a:stretch>
        </p:blipFill>
        <p:spPr>
          <a:xfrm>
            <a:off x="2017847" y="1600200"/>
            <a:ext cx="8156305" cy="4525963"/>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614" y="174171"/>
            <a:ext cx="4087586" cy="710596"/>
          </a:xfrm>
        </p:spPr>
        <p:txBody>
          <a:bodyPr/>
          <a:lstStyle/>
          <a:p>
            <a:r>
              <a:rPr lang="en-US" altLang="zh-CN" sz="3600" dirty="0"/>
              <a:t>AP/APX </a:t>
            </a:r>
            <a:r>
              <a:rPr lang="en-US" altLang="zh-CN" sz="3600" dirty="0" err="1"/>
              <a:t>访问权限</a:t>
            </a:r>
            <a:r>
              <a:rPr lang="zh-CN" altLang="en-US" sz="3600" dirty="0"/>
              <a:t>位</a:t>
            </a:r>
          </a:p>
        </p:txBody>
      </p:sp>
      <p:pic>
        <p:nvPicPr>
          <p:cNvPr id="4" name="内容占位符 3"/>
          <p:cNvPicPr>
            <a:picLocks noGrp="1" noChangeAspect="1"/>
          </p:cNvPicPr>
          <p:nvPr>
            <p:ph idx="1"/>
            <p:custDataLst>
              <p:tags r:id="rId1"/>
            </p:custDataLst>
          </p:nvPr>
        </p:nvPicPr>
        <p:blipFill>
          <a:blip r:embed="rId3"/>
          <a:stretch>
            <a:fillRect/>
          </a:stretch>
        </p:blipFill>
        <p:spPr>
          <a:xfrm>
            <a:off x="1904365" y="1641475"/>
            <a:ext cx="8453755" cy="4647565"/>
          </a:xfrm>
          <a:prstGeom prst="rect">
            <a:avLst/>
          </a:prstGeom>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custDataLst>
              <p:tags r:id="rId1"/>
            </p:custDataLst>
          </p:nvPr>
        </p:nvPicPr>
        <p:blipFill>
          <a:blip r:embed="rId4"/>
          <a:stretch>
            <a:fillRect/>
          </a:stretch>
        </p:blipFill>
        <p:spPr>
          <a:xfrm>
            <a:off x="912495" y="131445"/>
            <a:ext cx="9118600" cy="1325880"/>
          </a:xfrm>
          <a:prstGeom prst="rect">
            <a:avLst/>
          </a:prstGeom>
        </p:spPr>
      </p:pic>
      <p:pic>
        <p:nvPicPr>
          <p:cNvPr id="5" name="图片 4"/>
          <p:cNvPicPr>
            <a:picLocks noChangeAspect="1"/>
          </p:cNvPicPr>
          <p:nvPr>
            <p:custDataLst>
              <p:tags r:id="rId2"/>
            </p:custDataLst>
          </p:nvPr>
        </p:nvPicPr>
        <p:blipFill>
          <a:blip r:embed="rId5"/>
          <a:stretch>
            <a:fillRect/>
          </a:stretch>
        </p:blipFill>
        <p:spPr>
          <a:xfrm>
            <a:off x="993775" y="1544955"/>
            <a:ext cx="9601200" cy="5210175"/>
          </a:xfrm>
          <a:prstGeom prst="rect">
            <a:avLst/>
          </a:prstGeom>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3"/>
          <a:stretch>
            <a:fillRect/>
          </a:stretch>
        </p:blipFill>
        <p:spPr>
          <a:xfrm>
            <a:off x="1513840" y="387985"/>
            <a:ext cx="10096500" cy="5418455"/>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070" y="190499"/>
            <a:ext cx="3102429" cy="618067"/>
          </a:xfrm>
        </p:spPr>
        <p:txBody>
          <a:bodyPr/>
          <a:lstStyle/>
          <a:p>
            <a:r>
              <a:rPr lang="en-US" altLang="zh-CN" sz="3600" dirty="0"/>
              <a:t>L2</a:t>
            </a:r>
            <a:r>
              <a:rPr lang="zh-CN" altLang="en-US" sz="3600" dirty="0"/>
              <a:t>页表项类型</a:t>
            </a:r>
          </a:p>
        </p:txBody>
      </p:sp>
      <p:pic>
        <p:nvPicPr>
          <p:cNvPr id="4098" name="Picture 2" descr="https://docimg6.docs.qq.com/image/AgAABVJx1xzM3x5oXrlBEa1qMsiy8wuD.png?w=1090&amp;h=35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7498" y="1361960"/>
            <a:ext cx="10382250" cy="34004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4656171" y="1075646"/>
            <a:ext cx="597052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zh-CN" altLang="zh-CN" sz="1400"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L2页表把</a:t>
            </a:r>
            <a:r>
              <a:rPr kumimoji="0" lang="en-US" altLang="zh-CN" sz="1400"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1MiB</a:t>
            </a:r>
            <a:r>
              <a:rPr kumimoji="0" lang="en-US" altLang="zh-CN" sz="1400"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的地址范围按</a:t>
            </a:r>
            <a:r>
              <a:rPr kumimoji="0" lang="en-US" altLang="zh-CN" sz="1400"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 </a:t>
            </a:r>
            <a:r>
              <a:rPr kumimoji="0" lang="zh-CN" altLang="zh-CN" sz="1400" b="0" i="0" u="sng" strike="noStrike" cap="none" normalizeH="0" baseline="0" dirty="0">
                <a:ln>
                  <a:noFill/>
                </a:ln>
                <a:solidFill>
                  <a:srgbClr val="252B3A"/>
                </a:solidFill>
                <a:effectLst/>
                <a:latin typeface="宋体" panose="02010600030101010101" pitchFamily="2" charset="-122"/>
                <a:ea typeface="宋体" panose="02010600030101010101" pitchFamily="2" charset="-122"/>
              </a:rPr>
              <a:t>4KiB的内存页大小</a:t>
            </a:r>
            <a:r>
              <a:rPr kumimoji="0" lang="zh-CN" altLang="zh-CN" sz="1400"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继续分成256个小页。</a:t>
            </a:r>
            <a:endParaRPr kumimoji="0" lang="en-US" altLang="zh-CN" sz="1400" b="0" i="0" u="none" strike="noStrike" cap="none" normalizeH="0" baseline="0" dirty="0">
              <a:ln>
                <a:noFill/>
              </a:ln>
              <a:solidFill>
                <a:srgbClr val="252B3A"/>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950413" y="4254302"/>
            <a:ext cx="9163049" cy="2122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Char char="•"/>
            </a:pPr>
            <a:r>
              <a:rPr kumimoji="0" lang="zh-CN" altLang="zh-CN"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L2页表描述符类型有如下4种：</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252B3A"/>
                </a:solidFill>
                <a:effectLst/>
                <a:latin typeface="Calibri" panose="020F0502020204030204" charset="0"/>
                <a:cs typeface="Calibri" panose="020F0502020204030204" charset="0"/>
              </a:rPr>
              <a:t>① </a:t>
            </a:r>
            <a:r>
              <a:rPr kumimoji="0" lang="zh-CN" altLang="zh-CN" b="0" i="0" u="none" strike="noStrike" cap="none" normalizeH="0" baseline="0" dirty="0">
                <a:ln>
                  <a:noFill/>
                </a:ln>
                <a:solidFill>
                  <a:srgbClr val="252B3A"/>
                </a:solidFill>
                <a:effectLst/>
                <a:highlight>
                  <a:srgbClr val="FFFF00"/>
                </a:highlight>
                <a:latin typeface="Calibri" panose="020F0502020204030204" charset="0"/>
                <a:cs typeface="Calibri" panose="020F0502020204030204" charset="0"/>
              </a:rPr>
              <a:t>Invalid （00）</a:t>
            </a:r>
            <a:r>
              <a:rPr kumimoji="0" lang="zh-CN" altLang="zh-CN"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无效页表项，虚拟地址没有映射到物理地址，访问会产生缺页异常；</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252B3A"/>
                </a:solidFill>
                <a:effectLst/>
                <a:latin typeface="Calibri" panose="020F0502020204030204" charset="0"/>
                <a:cs typeface="Calibri" panose="020F0502020204030204" charset="0"/>
              </a:rPr>
              <a:t>② Large Page （01）</a:t>
            </a:r>
            <a:r>
              <a:rPr kumimoji="0" lang="zh-CN" altLang="zh-CN"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大页表项，支持64Kib大页，暂不支持；</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252B3A"/>
                </a:solidFill>
                <a:effectLst/>
                <a:latin typeface="Calibri" panose="020F0502020204030204" charset="0"/>
                <a:cs typeface="Calibri" panose="020F0502020204030204" charset="0"/>
              </a:rPr>
              <a:t>③ </a:t>
            </a:r>
            <a:r>
              <a:rPr kumimoji="0" lang="zh-CN" altLang="zh-CN" b="0" i="0" u="none" strike="noStrike" cap="none" normalizeH="0" baseline="0" dirty="0">
                <a:ln>
                  <a:noFill/>
                </a:ln>
                <a:solidFill>
                  <a:srgbClr val="252B3A"/>
                </a:solidFill>
                <a:effectLst/>
                <a:highlight>
                  <a:srgbClr val="FFFF00"/>
                </a:highlight>
                <a:latin typeface="Calibri" panose="020F0502020204030204" charset="0"/>
                <a:cs typeface="Calibri" panose="020F0502020204030204" charset="0"/>
              </a:rPr>
              <a:t>Small Page</a:t>
            </a:r>
            <a:r>
              <a:rPr kumimoji="0" lang="zh-CN" altLang="zh-CN"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 小页表项，支持4Kib小页的二级页表映射；</a:t>
            </a: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zh-CN" altLang="zh-CN" b="0" i="0" u="none" strike="noStrike" cap="none" normalizeH="0" baseline="0" dirty="0">
                <a:ln>
                  <a:noFill/>
                </a:ln>
                <a:solidFill>
                  <a:srgbClr val="252B3A"/>
                </a:solidFill>
                <a:effectLst/>
                <a:latin typeface="Calibri" panose="020F0502020204030204" charset="0"/>
                <a:cs typeface="Calibri" panose="020F0502020204030204" charset="0"/>
              </a:rPr>
              <a:t>④ Small Page XN</a:t>
            </a:r>
            <a:r>
              <a:rPr kumimoji="0" lang="zh-CN" altLang="zh-CN" b="0" i="0" u="none" strike="noStrike" cap="none" normalizeH="0" baseline="0" dirty="0">
                <a:ln>
                  <a:noFill/>
                </a:ln>
                <a:solidFill>
                  <a:srgbClr val="252B3A"/>
                </a:solidFill>
                <a:effectLst/>
                <a:latin typeface="宋体" panose="02010600030101010101" pitchFamily="2" charset="-122"/>
                <a:ea typeface="宋体" panose="02010600030101010101" pitchFamily="2" charset="-122"/>
              </a:rPr>
              <a:t> 小页表项扩展。</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4172" y="120945"/>
            <a:ext cx="2313214" cy="678861"/>
          </a:xfrm>
        </p:spPr>
        <p:txBody>
          <a:bodyPr/>
          <a:lstStyle/>
          <a:p>
            <a:pPr algn="l"/>
            <a:r>
              <a:rPr lang="en-US" altLang="zh-CN" sz="3600" dirty="0"/>
              <a:t>flag</a:t>
            </a:r>
            <a:r>
              <a:rPr lang="zh-CN" altLang="en-US" sz="3600" dirty="0"/>
              <a:t>的含义</a:t>
            </a:r>
          </a:p>
        </p:txBody>
      </p:sp>
      <p:sp>
        <p:nvSpPr>
          <p:cNvPr id="3" name="内容占位符 2"/>
          <p:cNvSpPr>
            <a:spLocks noGrp="1"/>
          </p:cNvSpPr>
          <p:nvPr>
            <p:ph idx="1"/>
          </p:nvPr>
        </p:nvSpPr>
        <p:spPr>
          <a:xfrm>
            <a:off x="838200" y="1511935"/>
            <a:ext cx="10515600" cy="4665345"/>
          </a:xfrm>
        </p:spPr>
        <p:txBody>
          <a:bodyPr/>
          <a:lstStyle/>
          <a:p>
            <a:pPr marL="0" indent="0">
              <a:buNone/>
            </a:pPr>
            <a:r>
              <a:rPr lang="en-US" altLang="zh-CN" sz="2400"/>
              <a:t>flag</a:t>
            </a:r>
            <a:r>
              <a:rPr lang="zh-CN" altLang="en-US" sz="2400"/>
              <a:t>共</a:t>
            </a:r>
            <a:r>
              <a:rPr lang="en-US" altLang="zh-CN" sz="2400"/>
              <a:t>32</a:t>
            </a:r>
            <a:r>
              <a:rPr lang="zh-CN" altLang="en-US" sz="2400"/>
              <a:t>位。前2位用于标记释放缓存设备，2-5位用于标记权限信息，6-8位用于标记共享私有等信息，9-19位用于标记stack、heap、data、text、bss、vsdo、mmap、shm、fixed、fixed_noreplace等属性信息。20-23位暂未使用，高8位被共享内存SHM使用。</a:t>
            </a:r>
          </a:p>
          <a:p>
            <a:pPr marL="0" indent="0">
              <a:buNone/>
            </a:pPr>
            <a:r>
              <a:rPr lang="en-US" altLang="zh-CN" sz="2400"/>
              <a:t>flag</a:t>
            </a:r>
            <a:r>
              <a:rPr lang="zh-CN" altLang="en-US" sz="2400"/>
              <a:t>用来将标签属性写入页表项或将标签属性从页表项中读出。</a:t>
            </a:r>
          </a:p>
        </p:txBody>
      </p:sp>
      <p:pic>
        <p:nvPicPr>
          <p:cNvPr id="4" name="内容占位符 3"/>
          <p:cNvPicPr>
            <a:picLocks noChangeAspect="1"/>
          </p:cNvPicPr>
          <p:nvPr/>
        </p:nvPicPr>
        <p:blipFill>
          <a:blip r:embed="rId2"/>
          <a:stretch>
            <a:fillRect/>
          </a:stretch>
        </p:blipFill>
        <p:spPr>
          <a:xfrm>
            <a:off x="2226945" y="3615055"/>
            <a:ext cx="7535545" cy="2345690"/>
          </a:xfrm>
          <a:prstGeom prst="rect">
            <a:avLst/>
          </a:prstGeom>
          <a:noFill/>
          <a:ln w="9525">
            <a:noFill/>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custDataLst>
              <p:tags r:id="rId1"/>
            </p:custDataLst>
          </p:nvPr>
        </p:nvPicPr>
        <p:blipFill>
          <a:blip r:embed="rId9"/>
          <a:stretch>
            <a:fillRect/>
          </a:stretch>
        </p:blipFill>
        <p:spPr>
          <a:xfrm>
            <a:off x="609600" y="2566791"/>
            <a:ext cx="10972800" cy="2592781"/>
          </a:xfrm>
          <a:prstGeom prst="rect">
            <a:avLst/>
          </a:prstGeom>
        </p:spPr>
      </p:pic>
      <p:pic>
        <p:nvPicPr>
          <p:cNvPr id="5" name="内容占位符 3"/>
          <p:cNvPicPr>
            <a:picLocks noChangeAspect="1"/>
          </p:cNvPicPr>
          <p:nvPr>
            <p:custDataLst>
              <p:tags r:id="rId2"/>
            </p:custDataLst>
          </p:nvPr>
        </p:nvPicPr>
        <p:blipFill>
          <a:blip r:embed="rId10"/>
          <a:stretch>
            <a:fillRect/>
          </a:stretch>
        </p:blipFill>
        <p:spPr>
          <a:xfrm>
            <a:off x="1663065" y="523240"/>
            <a:ext cx="7535545" cy="2345690"/>
          </a:xfrm>
          <a:prstGeom prst="rect">
            <a:avLst/>
          </a:prstGeom>
          <a:noFill/>
          <a:ln w="9525">
            <a:noFill/>
          </a:ln>
        </p:spPr>
      </p:pic>
      <p:sp>
        <p:nvSpPr>
          <p:cNvPr id="12" name="文本框 11"/>
          <p:cNvSpPr txBox="1"/>
          <p:nvPr/>
        </p:nvSpPr>
        <p:spPr>
          <a:xfrm>
            <a:off x="1916430" y="2336165"/>
            <a:ext cx="1849755" cy="436880"/>
          </a:xfrm>
          <a:prstGeom prst="rect">
            <a:avLst/>
          </a:prstGeom>
          <a:noFill/>
        </p:spPr>
        <p:txBody>
          <a:bodyPr wrap="square" rtlCol="0">
            <a:noAutofit/>
          </a:bodyPr>
          <a:lstStyle/>
          <a:p>
            <a:pPr indent="0" fontAlgn="auto">
              <a:lnSpc>
                <a:spcPct val="100000"/>
              </a:lnSpc>
            </a:pPr>
            <a:r>
              <a:rPr lang="zh-CN" altLang="en-US" sz="1400"/>
              <a:t>预留给共享内存</a:t>
            </a:r>
            <a:r>
              <a:rPr lang="en-US" altLang="zh-CN" sz="1400"/>
              <a:t>shm</a:t>
            </a:r>
          </a:p>
        </p:txBody>
      </p:sp>
      <p:sp>
        <p:nvSpPr>
          <p:cNvPr id="13" name="矩形 12"/>
          <p:cNvSpPr/>
          <p:nvPr/>
        </p:nvSpPr>
        <p:spPr>
          <a:xfrm>
            <a:off x="383540" y="3180080"/>
            <a:ext cx="4126865" cy="24003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83540" y="3773805"/>
            <a:ext cx="6205220" cy="475615"/>
          </a:xfrm>
          <a:prstGeom prst="rect">
            <a:avLst/>
          </a:prstGeom>
          <a:noFill/>
          <a:ln w="1905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84175" y="4352290"/>
            <a:ext cx="9544685" cy="374015"/>
          </a:xfrm>
          <a:prstGeom prst="rect">
            <a:avLst/>
          </a:prstGeom>
          <a:noFill/>
          <a:ln w="1905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07670" y="4829175"/>
            <a:ext cx="11490960" cy="1318260"/>
          </a:xfrm>
          <a:prstGeom prst="rect">
            <a:avLst/>
          </a:prstGeom>
          <a:noFill/>
          <a:ln w="19050">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3"/>
            </p:custDataLst>
          </p:nvPr>
        </p:nvSpPr>
        <p:spPr>
          <a:xfrm>
            <a:off x="7558405" y="1356360"/>
            <a:ext cx="440055" cy="590550"/>
          </a:xfrm>
          <a:prstGeom prst="rect">
            <a:avLst/>
          </a:prstGeom>
          <a:noFill/>
          <a:ln w="190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custDataLst>
              <p:tags r:id="rId4"/>
            </p:custDataLst>
          </p:nvPr>
        </p:nvSpPr>
        <p:spPr>
          <a:xfrm>
            <a:off x="7048500" y="1295400"/>
            <a:ext cx="510540" cy="652145"/>
          </a:xfrm>
          <a:prstGeom prst="rect">
            <a:avLst/>
          </a:prstGeom>
          <a:noFill/>
          <a:ln w="1905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custDataLst>
              <p:tags r:id="rId5"/>
            </p:custDataLst>
          </p:nvPr>
        </p:nvSpPr>
        <p:spPr>
          <a:xfrm>
            <a:off x="6644640" y="1295400"/>
            <a:ext cx="404495" cy="651510"/>
          </a:xfrm>
          <a:prstGeom prst="rect">
            <a:avLst/>
          </a:prstGeom>
          <a:noFill/>
          <a:ln w="1905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custDataLst>
              <p:tags r:id="rId6"/>
            </p:custDataLst>
          </p:nvPr>
        </p:nvSpPr>
        <p:spPr>
          <a:xfrm>
            <a:off x="4427855" y="1157605"/>
            <a:ext cx="2216785" cy="789305"/>
          </a:xfrm>
          <a:prstGeom prst="rect">
            <a:avLst/>
          </a:prstGeom>
          <a:noFill/>
          <a:ln w="19050">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7153" y="122283"/>
            <a:ext cx="9632315" cy="6242685"/>
          </a:xfrm>
          <a:prstGeom prst="rect">
            <a:avLst/>
          </a:prstGeom>
          <a:noFill/>
        </p:spPr>
        <p:txBody>
          <a:bodyPr wrap="square" rtlCol="0" anchor="t">
            <a:noAutofit/>
          </a:bodyPr>
          <a:lstStyle/>
          <a:p>
            <a:r>
              <a:rPr lang="zh-CN" altLang="en-US" sz="3200" b="1" dirty="0"/>
              <a:t>OsCvtProtFlagsToRegionFlags</a:t>
            </a:r>
          </a:p>
          <a:p>
            <a:endParaRPr lang="zh-CN" altLang="en-US" sz="2400" b="1" dirty="0"/>
          </a:p>
          <a:p>
            <a:r>
              <a:rPr lang="zh-CN" altLang="en-US" sz="2400" dirty="0"/>
              <a:t>参数：</a:t>
            </a:r>
            <a:r>
              <a:rPr lang="en-US" altLang="zh-CN" sz="2400" dirty="0"/>
              <a:t> </a:t>
            </a:r>
            <a:r>
              <a:rPr lang="zh-CN" altLang="en-US" sz="2400" dirty="0"/>
              <a:t>prot 系统的保护标签属性，比如PROT_READ可读  </a:t>
            </a:r>
          </a:p>
          <a:p>
            <a:r>
              <a:rPr lang="zh-CN" altLang="en-US" sz="2400" dirty="0"/>
              <a:t>    </a:t>
            </a:r>
            <a:r>
              <a:rPr lang="en-US" altLang="zh-CN" sz="2400" dirty="0"/>
              <a:t>          </a:t>
            </a:r>
            <a:r>
              <a:rPr lang="zh-CN" altLang="en-US" sz="2400" dirty="0"/>
              <a:t>flags 系统的保护标签属性，比如MAP_FIXED已填满</a:t>
            </a:r>
          </a:p>
          <a:p>
            <a:r>
              <a:rPr lang="zh-CN" altLang="en-US" sz="2400" dirty="0"/>
              <a:t>返回值：虚拟内存区间权限标签</a:t>
            </a:r>
            <a:r>
              <a:rPr lang="en-US" altLang="zh-CN" sz="2400" dirty="0"/>
              <a:t>flag</a:t>
            </a:r>
          </a:p>
          <a:p>
            <a:endParaRPr lang="zh-CN" altLang="en-US" sz="2400" dirty="0"/>
          </a:p>
          <a:p>
            <a:r>
              <a:rPr lang="zh-CN" altLang="en-US" sz="2400" dirty="0"/>
              <a:t>把保护属性转换为虚拟内存区间标签属性，该函数在系统调用、共享内存等模块会使用</a:t>
            </a:r>
          </a:p>
          <a:p>
            <a:endParaRPr lang="zh-CN" altLang="en-US" sz="2400" dirty="0"/>
          </a:p>
          <a:p>
            <a:endParaRPr lang="zh-CN" altLang="en-US" sz="2400" dirty="0"/>
          </a:p>
        </p:txBody>
      </p:sp>
      <p:graphicFrame>
        <p:nvGraphicFramePr>
          <p:cNvPr id="5" name="表格 4"/>
          <p:cNvGraphicFramePr/>
          <p:nvPr>
            <p:custDataLst>
              <p:tags r:id="rId1"/>
            </p:custDataLst>
          </p:nvPr>
        </p:nvGraphicFramePr>
        <p:xfrm>
          <a:off x="1551305" y="4128770"/>
          <a:ext cx="8756650" cy="1965325"/>
        </p:xfrm>
        <a:graphic>
          <a:graphicData uri="http://schemas.openxmlformats.org/drawingml/2006/table">
            <a:tbl>
              <a:tblPr firstRow="1" bandRow="1">
                <a:tableStyleId>{5C22544A-7EE6-4342-B048-85BDC9FD1C3A}</a:tableStyleId>
              </a:tblPr>
              <a:tblGrid>
                <a:gridCol w="4378325">
                  <a:extLst>
                    <a:ext uri="{9D8B030D-6E8A-4147-A177-3AD203B41FA5}">
                      <a16:colId xmlns:a16="http://schemas.microsoft.com/office/drawing/2014/main" val="20000"/>
                    </a:ext>
                  </a:extLst>
                </a:gridCol>
                <a:gridCol w="4378325">
                  <a:extLst>
                    <a:ext uri="{9D8B030D-6E8A-4147-A177-3AD203B41FA5}">
                      <a16:colId xmlns:a16="http://schemas.microsoft.com/office/drawing/2014/main" val="20001"/>
                    </a:ext>
                  </a:extLst>
                </a:gridCol>
              </a:tblGrid>
              <a:tr h="403225">
                <a:tc>
                  <a:txBody>
                    <a:bodyPr/>
                    <a:lstStyle/>
                    <a:p>
                      <a:pPr>
                        <a:buNone/>
                      </a:pPr>
                      <a:r>
                        <a:rPr lang="zh-CN" altLang="en-US"/>
                        <a:t>系统保护属性</a:t>
                      </a:r>
                    </a:p>
                  </a:txBody>
                  <a:tcPr/>
                </a:tc>
                <a:tc>
                  <a:txBody>
                    <a:bodyPr/>
                    <a:lstStyle/>
                    <a:p>
                      <a:pPr>
                        <a:buNone/>
                      </a:pPr>
                      <a:r>
                        <a:rPr lang="en-US" altLang="zh-CN"/>
                        <a:t>flag</a:t>
                      </a:r>
                      <a:r>
                        <a:rPr lang="zh-CN" altLang="en-US"/>
                        <a:t>标签属性</a:t>
                      </a:r>
                    </a:p>
                  </a:txBody>
                  <a:tcPr/>
                </a:tc>
                <a:extLst>
                  <a:ext uri="{0D108BD9-81ED-4DB2-BD59-A6C34878D82A}">
                    <a16:rowId xmlns:a16="http://schemas.microsoft.com/office/drawing/2014/main" val="10000"/>
                  </a:ext>
                </a:extLst>
              </a:tr>
              <a:tr h="402590">
                <a:tc>
                  <a:txBody>
                    <a:bodyPr/>
                    <a:lstStyle/>
                    <a:p>
                      <a:pPr>
                        <a:buNone/>
                      </a:pPr>
                      <a:r>
                        <a:rPr lang="zh-CN" altLang="en-US" sz="1400"/>
                        <a:t>PROT_READ</a:t>
                      </a:r>
                    </a:p>
                  </a:txBody>
                  <a:tcPr/>
                </a:tc>
                <a:tc>
                  <a:txBody>
                    <a:bodyPr/>
                    <a:lstStyle/>
                    <a:p>
                      <a:pPr>
                        <a:buNone/>
                      </a:pPr>
                      <a:r>
                        <a:rPr lang="zh-CN" altLang="en-US" sz="1400"/>
                        <a:t>VM_MAP_REGION_FLAG_PERM_READ</a:t>
                      </a:r>
                    </a:p>
                  </a:txBody>
                  <a:tcPr/>
                </a:tc>
                <a:extLst>
                  <a:ext uri="{0D108BD9-81ED-4DB2-BD59-A6C34878D82A}">
                    <a16:rowId xmlns:a16="http://schemas.microsoft.com/office/drawing/2014/main" val="10001"/>
                  </a:ext>
                </a:extLst>
              </a:tr>
              <a:tr h="553085">
                <a:tc>
                  <a:txBody>
                    <a:bodyPr/>
                    <a:lstStyle/>
                    <a:p>
                      <a:pPr>
                        <a:buNone/>
                      </a:pPr>
                      <a:r>
                        <a:rPr lang="zh-CN" altLang="en-US" sz="1400"/>
                        <a:t>PROT_WRITE</a:t>
                      </a:r>
                    </a:p>
                  </a:txBody>
                  <a:tcPr/>
                </a:tc>
                <a:tc>
                  <a:txBody>
                    <a:bodyPr/>
                    <a:lstStyle/>
                    <a:p>
                      <a:pPr>
                        <a:buNone/>
                      </a:pPr>
                      <a:r>
                        <a:rPr lang="zh-CN" altLang="en-US" sz="1400"/>
                        <a:t>VM_MAP_REGION_FLAG_PERM_READ | VM_MAP_REGION_FLAG_PERM_WRITE</a:t>
                      </a:r>
                    </a:p>
                  </a:txBody>
                  <a:tcPr/>
                </a:tc>
                <a:extLst>
                  <a:ext uri="{0D108BD9-81ED-4DB2-BD59-A6C34878D82A}">
                    <a16:rowId xmlns:a16="http://schemas.microsoft.com/office/drawing/2014/main" val="10002"/>
                  </a:ext>
                </a:extLst>
              </a:tr>
              <a:tr h="552450">
                <a:tc>
                  <a:txBody>
                    <a:bodyPr/>
                    <a:lstStyle/>
                    <a:p>
                      <a:pPr>
                        <a:buNone/>
                      </a:pPr>
                      <a:r>
                        <a:rPr lang="zh-CN" altLang="en-US" sz="1400"/>
                        <a:t>PROT_EXEC</a:t>
                      </a:r>
                    </a:p>
                  </a:txBody>
                  <a:tcPr/>
                </a:tc>
                <a:tc>
                  <a:txBody>
                    <a:bodyPr/>
                    <a:lstStyle/>
                    <a:p>
                      <a:pPr>
                        <a:buNone/>
                      </a:pPr>
                      <a:r>
                        <a:rPr lang="zh-CN" altLang="en-US" sz="1400"/>
                        <a:t>VM_MAP_REGION_FLAG_PERM_READ | VM_MAP_REGION_FLAG_PERM_EXECUTE</a:t>
                      </a:r>
                    </a:p>
                  </a:txBody>
                  <a:tcPr/>
                </a:tc>
                <a:extLst>
                  <a:ext uri="{0D108BD9-81ED-4DB2-BD59-A6C34878D82A}">
                    <a16:rowId xmlns:a16="http://schemas.microsoft.com/office/drawing/2014/main" val="10003"/>
                  </a:ext>
                </a:extLst>
              </a:tr>
            </a:tbl>
          </a:graphicData>
        </a:graphic>
      </p:graphicFrame>
      <p:pic>
        <p:nvPicPr>
          <p:cNvPr id="2" name="图片 1"/>
          <p:cNvPicPr>
            <a:picLocks noChangeAspect="1"/>
          </p:cNvPicPr>
          <p:nvPr/>
        </p:nvPicPr>
        <p:blipFill>
          <a:blip r:embed="rId3"/>
          <a:stretch>
            <a:fillRect/>
          </a:stretch>
        </p:blipFill>
        <p:spPr>
          <a:xfrm>
            <a:off x="1685653" y="1431199"/>
            <a:ext cx="9944100" cy="2514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5056" y="122056"/>
            <a:ext cx="5159829" cy="835781"/>
          </a:xfrm>
        </p:spPr>
        <p:txBody>
          <a:bodyPr/>
          <a:lstStyle/>
          <a:p>
            <a:r>
              <a:rPr lang="zh-CN" altLang="en-US" sz="3600" dirty="0"/>
              <a:t>将</a:t>
            </a:r>
            <a:r>
              <a:rPr lang="en-US" altLang="zh-CN" sz="3600" dirty="0"/>
              <a:t>flag</a:t>
            </a:r>
            <a:r>
              <a:rPr lang="zh-CN" altLang="en-US" sz="3600" dirty="0"/>
              <a:t>转为页表项中属性</a:t>
            </a:r>
          </a:p>
        </p:txBody>
      </p:sp>
      <p:sp>
        <p:nvSpPr>
          <p:cNvPr id="3" name="内容占位符 2"/>
          <p:cNvSpPr>
            <a:spLocks noGrp="1"/>
          </p:cNvSpPr>
          <p:nvPr>
            <p:ph idx="1"/>
          </p:nvPr>
        </p:nvSpPr>
        <p:spPr>
          <a:xfrm>
            <a:off x="943610" y="3939540"/>
            <a:ext cx="9267190" cy="2186940"/>
          </a:xfrm>
        </p:spPr>
        <p:txBody>
          <a:bodyPr/>
          <a:lstStyle/>
          <a:p>
            <a:r>
              <a:rPr lang="zh-CN" altLang="en-US" sz="2000" b="1"/>
              <a:t>OsCvtPte2CacheFlagsToMMUFlags</a:t>
            </a:r>
          </a:p>
          <a:p>
            <a:r>
              <a:rPr lang="zh-CN" altLang="en-US" sz="2000" b="1"/>
              <a:t>OsCvtPte2AccessFlagsToMMUFlags</a:t>
            </a:r>
          </a:p>
          <a:p>
            <a:r>
              <a:rPr lang="zh-CN" altLang="en-US" sz="2000" b="1"/>
              <a:t>OsCvtPte2FlagsToAttrs</a:t>
            </a:r>
          </a:p>
          <a:p>
            <a:r>
              <a:rPr lang="zh-CN" altLang="en-US" sz="2000"/>
              <a:t>参数：UINT32 flags 虚拟内存区间权限标签 </a:t>
            </a:r>
          </a:p>
          <a:p>
            <a:r>
              <a:rPr lang="zh-CN" altLang="en-US" sz="2000"/>
              <a:t>返回值：UINT32 mmuFlags L2页表项</a:t>
            </a:r>
          </a:p>
        </p:txBody>
      </p:sp>
      <p:sp>
        <p:nvSpPr>
          <p:cNvPr id="4" name="内容占位符 2"/>
          <p:cNvSpPr>
            <a:spLocks noGrp="1"/>
          </p:cNvSpPr>
          <p:nvPr/>
        </p:nvSpPr>
        <p:spPr>
          <a:xfrm>
            <a:off x="942975" y="1628775"/>
            <a:ext cx="9362440" cy="1804670"/>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r>
              <a:rPr lang="zh-CN" altLang="en-US" sz="2000" b="1" dirty="0"/>
              <a:t>OsCvtSecCacheFlagsToMMUFlags</a:t>
            </a:r>
          </a:p>
          <a:p>
            <a:r>
              <a:rPr lang="zh-CN" altLang="en-US" sz="2000" b="1" dirty="0"/>
              <a:t>OsCvtSecAccessFlagsToMMUFlags</a:t>
            </a:r>
          </a:p>
          <a:p>
            <a:r>
              <a:rPr lang="zh-CN" altLang="en-US" sz="2000" b="1" dirty="0"/>
              <a:t>OsCvtSecFlagsToAttrs</a:t>
            </a:r>
          </a:p>
          <a:p>
            <a:r>
              <a:rPr lang="zh-CN" altLang="en-US" sz="2000" dirty="0"/>
              <a:t>参数：UINT32 flags 虚拟内存区间权限标签 </a:t>
            </a:r>
          </a:p>
          <a:p>
            <a:r>
              <a:rPr lang="zh-CN" altLang="en-US" sz="2000" dirty="0"/>
              <a:t>返回值：UINT32 mmuFlags L1页表项</a:t>
            </a:r>
          </a:p>
        </p:txBody>
      </p:sp>
      <p:pic>
        <p:nvPicPr>
          <p:cNvPr id="5" name="图片 4"/>
          <p:cNvPicPr>
            <a:picLocks noChangeAspect="1"/>
          </p:cNvPicPr>
          <p:nvPr/>
        </p:nvPicPr>
        <p:blipFill>
          <a:blip r:embed="rId2"/>
          <a:stretch>
            <a:fillRect/>
          </a:stretch>
        </p:blipFill>
        <p:spPr>
          <a:xfrm>
            <a:off x="5664200" y="1628775"/>
            <a:ext cx="6248400" cy="39433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542" y="122765"/>
            <a:ext cx="5225143" cy="685801"/>
          </a:xfrm>
        </p:spPr>
        <p:txBody>
          <a:bodyPr/>
          <a:lstStyle/>
          <a:p>
            <a:r>
              <a:rPr lang="zh-CN" altLang="en-US" sz="3600" dirty="0"/>
              <a:t>将页表项中属性转为</a:t>
            </a:r>
            <a:r>
              <a:rPr lang="en-US" altLang="zh-CN" sz="3600" dirty="0"/>
              <a:t>flag</a:t>
            </a:r>
          </a:p>
        </p:txBody>
      </p:sp>
      <p:sp>
        <p:nvSpPr>
          <p:cNvPr id="3" name="内容占位符 2"/>
          <p:cNvSpPr>
            <a:spLocks noGrp="1"/>
          </p:cNvSpPr>
          <p:nvPr>
            <p:ph idx="1"/>
          </p:nvPr>
        </p:nvSpPr>
        <p:spPr/>
        <p:txBody>
          <a:bodyPr>
            <a:normAutofit/>
          </a:bodyPr>
          <a:lstStyle/>
          <a:p>
            <a:r>
              <a:rPr lang="zh-CN" altLang="en-US" sz="2000" b="1"/>
              <a:t>OsCvtSecAttsToFlags</a:t>
            </a:r>
          </a:p>
          <a:p>
            <a:pPr marL="0" indent="0">
              <a:buNone/>
            </a:pPr>
            <a:r>
              <a:rPr lang="zh-CN" altLang="en-US" sz="2000"/>
              <a:t>参数：PTE_T l1Entry  L1 Section类型页表项 </a:t>
            </a:r>
          </a:p>
          <a:p>
            <a:pPr marL="0" indent="0">
              <a:buNone/>
            </a:pPr>
            <a:r>
              <a:rPr lang="zh-CN" altLang="en-US" sz="2000"/>
              <a:t>    UINT32 *flags 虚拟内存区间权限标签 ，在这修改</a:t>
            </a:r>
          </a:p>
          <a:p>
            <a:pPr marL="0" indent="0">
              <a:buNone/>
            </a:pPr>
            <a:r>
              <a:rPr lang="zh-CN" altLang="en-US" sz="2000"/>
              <a:t>返回值：无</a:t>
            </a:r>
          </a:p>
          <a:p>
            <a:pPr marL="0" indent="0">
              <a:buNone/>
            </a:pPr>
            <a:r>
              <a:rPr lang="zh-CN" altLang="en-US" sz="2000"/>
              <a:t>L1 Section类型页表项的MMU标签属性转换为虚拟内存区间权限标签</a:t>
            </a:r>
          </a:p>
          <a:p>
            <a:endParaRPr lang="zh-CN" altLang="en-US" sz="2000"/>
          </a:p>
          <a:p>
            <a:endParaRPr lang="zh-CN" altLang="en-US" sz="2000"/>
          </a:p>
          <a:p>
            <a:r>
              <a:rPr lang="zh-CN" altLang="en-US" sz="2000" b="1"/>
              <a:t>OsCvtPte2AttsToFlags</a:t>
            </a:r>
          </a:p>
          <a:p>
            <a:pPr marL="0" indent="0">
              <a:buNone/>
            </a:pPr>
            <a:r>
              <a:rPr lang="zh-CN" altLang="en-US" sz="2000"/>
              <a:t>参数：PTE_T l1Entry  L1 页表项</a:t>
            </a:r>
          </a:p>
          <a:p>
            <a:pPr marL="0" indent="0">
              <a:buNone/>
            </a:pPr>
            <a:r>
              <a:rPr lang="zh-CN" altLang="en-US" sz="2000"/>
              <a:t>     PTE_T l2Entry  L2 页表项</a:t>
            </a:r>
          </a:p>
          <a:p>
            <a:pPr marL="0" indent="0">
              <a:buNone/>
            </a:pPr>
            <a:r>
              <a:rPr lang="zh-CN" altLang="en-US" sz="2000"/>
              <a:t>    UINT32 *flags 虚拟内存区间权限标签 ，在这修改</a:t>
            </a:r>
          </a:p>
          <a:p>
            <a:pPr marL="0" indent="0">
              <a:buNone/>
            </a:pPr>
            <a:r>
              <a:rPr lang="zh-CN" altLang="en-US" sz="2000"/>
              <a:t>返回值：无</a:t>
            </a:r>
          </a:p>
        </p:txBody>
      </p:sp>
      <p:pic>
        <p:nvPicPr>
          <p:cNvPr id="4" name="图片 3"/>
          <p:cNvPicPr>
            <a:picLocks noChangeAspect="1"/>
          </p:cNvPicPr>
          <p:nvPr/>
        </p:nvPicPr>
        <p:blipFill>
          <a:blip r:embed="rId2"/>
          <a:stretch>
            <a:fillRect/>
          </a:stretch>
        </p:blipFill>
        <p:spPr>
          <a:xfrm>
            <a:off x="4382860" y="0"/>
            <a:ext cx="7629525" cy="6858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3590" y="2541905"/>
            <a:ext cx="10515600" cy="1325563"/>
          </a:xfrm>
        </p:spPr>
        <p:txBody>
          <a:bodyPr/>
          <a:lstStyle/>
          <a:p>
            <a:pPr algn="ctr"/>
            <a:r>
              <a:rPr lang="zh-CN" altLang="en-US" sz="6000"/>
              <a:t>其他函数</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60304"/>
            <a:ext cx="6093542" cy="1325563"/>
          </a:xfrm>
        </p:spPr>
        <p:txBody>
          <a:bodyPr>
            <a:normAutofit/>
          </a:bodyPr>
          <a:lstStyle/>
          <a:p>
            <a:r>
              <a:rPr lang="en-US" altLang="zh-CN" sz="2400" b="1" dirty="0" err="1">
                <a:latin typeface="黑体" panose="02010609060101010101" pitchFamily="49" charset="-122"/>
                <a:ea typeface="黑体" panose="02010609060101010101" pitchFamily="49" charset="-122"/>
              </a:rPr>
              <a:t>LOS_ArchMmuChangeProt</a:t>
            </a:r>
            <a:r>
              <a:rPr lang="zh-CN" altLang="en-US" sz="2400" b="1" dirty="0">
                <a:latin typeface="黑体" panose="02010609060101010101" pitchFamily="49" charset="-122"/>
                <a:ea typeface="黑体" panose="02010609060101010101" pitchFamily="49" charset="-122"/>
              </a:rPr>
              <a:t>映射</a:t>
            </a:r>
            <a:r>
              <a:rPr lang="zh-CN" altLang="en-US" sz="2400" b="1" dirty="0">
                <a:solidFill>
                  <a:srgbClr val="FF0000"/>
                </a:solidFill>
                <a:latin typeface="黑体" panose="02010609060101010101" pitchFamily="49" charset="-122"/>
                <a:ea typeface="黑体" panose="02010609060101010101" pitchFamily="49" charset="-122"/>
              </a:rPr>
              <a:t>属性修改</a:t>
            </a:r>
            <a:r>
              <a:rPr lang="zh-CN" altLang="en-US" sz="2400" b="1" dirty="0">
                <a:latin typeface="黑体" panose="02010609060101010101" pitchFamily="49" charset="-122"/>
                <a:ea typeface="黑体" panose="02010609060101010101" pitchFamily="49" charset="-122"/>
              </a:rPr>
              <a:t>函数</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5" y="723900"/>
            <a:ext cx="5762625" cy="613410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5810865" y="217644"/>
            <a:ext cx="6931742" cy="6262408"/>
          </a:xfrm>
          <a:prstGeom prst="rect">
            <a:avLst/>
          </a:prstGeom>
        </p:spPr>
      </p:pic>
      <p:sp>
        <p:nvSpPr>
          <p:cNvPr id="7" name="矩形 6"/>
          <p:cNvSpPr/>
          <p:nvPr/>
        </p:nvSpPr>
        <p:spPr>
          <a:xfrm>
            <a:off x="7020232" y="2379406"/>
            <a:ext cx="1111045" cy="294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020231" y="3495982"/>
            <a:ext cx="1111045" cy="2949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969760" y="4612558"/>
            <a:ext cx="985521" cy="22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674193" y="2442394"/>
            <a:ext cx="496740" cy="1689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74193" y="3558970"/>
            <a:ext cx="496740" cy="1689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580671" y="4667002"/>
            <a:ext cx="496740" cy="1689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703432" y="4639851"/>
            <a:ext cx="496740" cy="1689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352814" y="5729134"/>
            <a:ext cx="2724597" cy="223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086206" y="655852"/>
            <a:ext cx="2467845" cy="2031325"/>
          </a:xfrm>
          <a:prstGeom prst="rect">
            <a:avLst/>
          </a:prstGeom>
          <a:noFill/>
        </p:spPr>
        <p:txBody>
          <a:bodyPr wrap="square" rtlCol="0">
            <a:spAutoFit/>
          </a:bodyPr>
          <a:lstStyle/>
          <a:p>
            <a:r>
              <a:rPr lang="zh-CN" altLang="en-US" dirty="0"/>
              <a:t>参数：</a:t>
            </a:r>
            <a:r>
              <a:rPr lang="en-US" altLang="zh-CN" dirty="0" err="1">
                <a:solidFill>
                  <a:srgbClr val="FF0000"/>
                </a:solidFill>
              </a:rPr>
              <a:t>archMmu</a:t>
            </a:r>
            <a:r>
              <a:rPr lang="zh-CN" altLang="en-US" dirty="0"/>
              <a:t>为进程空间的</a:t>
            </a:r>
            <a:r>
              <a:rPr lang="en-US" altLang="zh-CN" dirty="0"/>
              <a:t>MMU</a:t>
            </a:r>
            <a:r>
              <a:rPr lang="zh-CN" altLang="en-US" dirty="0"/>
              <a:t>信息，</a:t>
            </a:r>
            <a:r>
              <a:rPr lang="en-US" altLang="zh-CN" dirty="0" err="1">
                <a:solidFill>
                  <a:srgbClr val="FF0000"/>
                </a:solidFill>
              </a:rPr>
              <a:t>vaddr</a:t>
            </a:r>
            <a:r>
              <a:rPr lang="zh-CN" altLang="en-US" dirty="0"/>
              <a:t>为虚拟地址，</a:t>
            </a:r>
            <a:r>
              <a:rPr lang="en-US" altLang="zh-CN" dirty="0">
                <a:solidFill>
                  <a:srgbClr val="FF0000"/>
                </a:solidFill>
              </a:rPr>
              <a:t>count</a:t>
            </a:r>
            <a:r>
              <a:rPr lang="zh-CN" altLang="en-US" dirty="0"/>
              <a:t>为映射的页数（还剩的），</a:t>
            </a:r>
            <a:r>
              <a:rPr lang="en-US" altLang="zh-CN" dirty="0">
                <a:solidFill>
                  <a:srgbClr val="FF0000"/>
                </a:solidFill>
              </a:rPr>
              <a:t>flags</a:t>
            </a:r>
            <a:r>
              <a:rPr lang="zh-CN" altLang="en-US" dirty="0"/>
              <a:t>为映射使用的新标签属性信息</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6720" y="0"/>
            <a:ext cx="6555658" cy="1325563"/>
          </a:xfrm>
        </p:spPr>
        <p:txBody>
          <a:bodyPr>
            <a:normAutofit/>
          </a:bodyPr>
          <a:lstStyle/>
          <a:p>
            <a:r>
              <a:rPr lang="en-US" altLang="zh-CN" sz="2400" b="1" dirty="0" err="1">
                <a:latin typeface="黑体" panose="02010609060101010101" pitchFamily="49" charset="-122"/>
                <a:ea typeface="黑体" panose="02010609060101010101" pitchFamily="49" charset="-122"/>
              </a:rPr>
              <a:t>LOS_ArchMmuMove</a:t>
            </a:r>
            <a:r>
              <a:rPr lang="zh-CN" altLang="en-US" sz="2400" b="1" dirty="0">
                <a:latin typeface="黑体" panose="02010609060101010101" pitchFamily="49" charset="-122"/>
                <a:ea typeface="黑体" panose="02010609060101010101" pitchFamily="49" charset="-122"/>
              </a:rPr>
              <a:t>映射</a:t>
            </a:r>
            <a:r>
              <a:rPr lang="zh-CN" altLang="en-US" sz="2400" b="1" dirty="0">
                <a:solidFill>
                  <a:srgbClr val="FF0000"/>
                </a:solidFill>
                <a:latin typeface="黑体" panose="02010609060101010101" pitchFamily="49" charset="-122"/>
                <a:ea typeface="黑体" panose="02010609060101010101" pitchFamily="49" charset="-122"/>
              </a:rPr>
              <a:t>转移</a:t>
            </a:r>
            <a:r>
              <a:rPr lang="zh-CN" altLang="en-US" sz="2400" b="1" dirty="0">
                <a:latin typeface="黑体" panose="02010609060101010101" pitchFamily="49" charset="-122"/>
                <a:ea typeface="黑体" panose="02010609060101010101" pitchFamily="49" charset="-122"/>
              </a:rPr>
              <a:t>函数</a:t>
            </a:r>
          </a:p>
        </p:txBody>
      </p:sp>
      <p:pic>
        <p:nvPicPr>
          <p:cNvPr id="6" name="图片 5"/>
          <p:cNvPicPr>
            <a:picLocks noChangeAspect="1"/>
          </p:cNvPicPr>
          <p:nvPr/>
        </p:nvPicPr>
        <p:blipFill>
          <a:blip r:embed="rId3"/>
          <a:stretch>
            <a:fillRect/>
          </a:stretch>
        </p:blipFill>
        <p:spPr>
          <a:xfrm>
            <a:off x="6096000" y="322994"/>
            <a:ext cx="5997257" cy="6212012"/>
          </a:xfrm>
          <a:prstGeom prst="rect">
            <a:avLst/>
          </a:prstGeom>
        </p:spPr>
      </p:pic>
      <p:sp>
        <p:nvSpPr>
          <p:cNvPr id="7" name="矩形 6"/>
          <p:cNvSpPr/>
          <p:nvPr/>
        </p:nvSpPr>
        <p:spPr>
          <a:xfrm>
            <a:off x="7128387" y="2369574"/>
            <a:ext cx="973394" cy="216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26298" y="3508764"/>
            <a:ext cx="973394" cy="216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126298" y="4584100"/>
            <a:ext cx="840412" cy="2163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573110" y="5596522"/>
            <a:ext cx="2456590" cy="3013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637428" y="2387518"/>
            <a:ext cx="496740" cy="1689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36344"/>
            <a:ext cx="5762625" cy="577215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8637428" y="3508764"/>
            <a:ext cx="496740" cy="1689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8532960" y="4621034"/>
            <a:ext cx="496740" cy="1689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26719" y="0"/>
            <a:ext cx="7221855" cy="1325563"/>
          </a:xfrm>
        </p:spPr>
        <p:txBody>
          <a:bodyPr>
            <a:normAutofit/>
          </a:bodyPr>
          <a:lstStyle/>
          <a:p>
            <a:r>
              <a:rPr lang="en-US" altLang="zh-CN" sz="2400" b="1" dirty="0" err="1">
                <a:latin typeface="黑体" panose="02010609060101010101" pitchFamily="49" charset="-122"/>
                <a:ea typeface="黑体" panose="02010609060101010101" pitchFamily="49" charset="-122"/>
              </a:rPr>
              <a:t>LOS_ArchMmuMove</a:t>
            </a:r>
            <a:r>
              <a:rPr lang="zh-CN" altLang="en-US" sz="2400" b="1" dirty="0">
                <a:latin typeface="黑体" panose="02010609060101010101" pitchFamily="49" charset="-122"/>
                <a:ea typeface="黑体" panose="02010609060101010101" pitchFamily="49" charset="-122"/>
              </a:rPr>
              <a:t>映射</a:t>
            </a:r>
            <a:r>
              <a:rPr lang="zh-CN" altLang="en-US" sz="2400" b="1" dirty="0">
                <a:solidFill>
                  <a:srgbClr val="FF0000"/>
                </a:solidFill>
                <a:latin typeface="黑体" panose="02010609060101010101" pitchFamily="49" charset="-122"/>
                <a:ea typeface="黑体" panose="02010609060101010101" pitchFamily="49" charset="-122"/>
              </a:rPr>
              <a:t>转移</a:t>
            </a:r>
            <a:r>
              <a:rPr lang="zh-CN" altLang="en-US" sz="2400" b="1" dirty="0">
                <a:latin typeface="黑体" panose="02010609060101010101" pitchFamily="49" charset="-122"/>
                <a:ea typeface="黑体" panose="02010609060101010101" pitchFamily="49" charset="-122"/>
              </a:rPr>
              <a:t>函数 需要转移的情况</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9778"/>
            <a:ext cx="12192000" cy="2676293"/>
          </a:xfrm>
          <a:prstGeom prst="rect">
            <a:avLst/>
          </a:prstGeom>
        </p:spPr>
      </p:pic>
      <p:sp>
        <p:nvSpPr>
          <p:cNvPr id="7" name="文本框 6"/>
          <p:cNvSpPr txBox="1"/>
          <p:nvPr/>
        </p:nvSpPr>
        <p:spPr>
          <a:xfrm>
            <a:off x="857250" y="3343275"/>
            <a:ext cx="2247900" cy="646331"/>
          </a:xfrm>
          <a:prstGeom prst="rect">
            <a:avLst/>
          </a:prstGeom>
          <a:noFill/>
        </p:spPr>
        <p:txBody>
          <a:bodyPr wrap="square" rtlCol="0">
            <a:spAutoFit/>
          </a:bodyPr>
          <a:lstStyle/>
          <a:p>
            <a:r>
              <a:rPr lang="zh-CN" altLang="en-US" dirty="0"/>
              <a:t>当需要扩大或者缩小内存段的时候使用</a:t>
            </a:r>
          </a:p>
        </p:txBody>
      </p:sp>
      <p:sp>
        <p:nvSpPr>
          <p:cNvPr id="8" name="文本框 7"/>
          <p:cNvSpPr txBox="1"/>
          <p:nvPr/>
        </p:nvSpPr>
        <p:spPr>
          <a:xfrm>
            <a:off x="4467225" y="3481774"/>
            <a:ext cx="2943224" cy="369332"/>
          </a:xfrm>
          <a:prstGeom prst="rect">
            <a:avLst/>
          </a:prstGeom>
          <a:noFill/>
        </p:spPr>
        <p:txBody>
          <a:bodyPr wrap="square" rtlCol="0">
            <a:spAutoFit/>
          </a:bodyPr>
          <a:lstStyle/>
          <a:p>
            <a:r>
              <a:rPr lang="zh-CN" altLang="en-US" dirty="0"/>
              <a:t>用于重新映射虚拟内存地址</a:t>
            </a:r>
          </a:p>
        </p:txBody>
      </p:sp>
      <p:sp>
        <p:nvSpPr>
          <p:cNvPr id="12" name="文本框 11"/>
          <p:cNvSpPr txBox="1"/>
          <p:nvPr/>
        </p:nvSpPr>
        <p:spPr>
          <a:xfrm>
            <a:off x="8486775" y="3429000"/>
            <a:ext cx="3105150" cy="1200329"/>
          </a:xfrm>
          <a:prstGeom prst="rect">
            <a:avLst/>
          </a:prstGeom>
          <a:noFill/>
        </p:spPr>
        <p:txBody>
          <a:bodyPr wrap="square" rtlCol="0">
            <a:spAutoFit/>
          </a:bodyPr>
          <a:lstStyle/>
          <a:p>
            <a:r>
              <a:rPr lang="zh-CN" altLang="en-US" dirty="0"/>
              <a:t>将进程空间一个虚拟地址区间的映射关系转移至另一块未使用的虚拟地址区间重新做映射</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3590" y="2541905"/>
            <a:ext cx="10515600" cy="1325563"/>
          </a:xfrm>
        </p:spPr>
        <p:txBody>
          <a:bodyPr/>
          <a:lstStyle/>
          <a:p>
            <a:pPr algn="ctr"/>
            <a:r>
              <a:rPr lang="zh-CN" altLang="en-US" sz="6000"/>
              <a:t>虚实映射初始化函数</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3156" y="130628"/>
            <a:ext cx="4425043" cy="765024"/>
          </a:xfrm>
        </p:spPr>
        <p:txBody>
          <a:bodyPr/>
          <a:lstStyle/>
          <a:p>
            <a:r>
              <a:rPr lang="zh-CN" altLang="en-US" sz="3600" dirty="0"/>
              <a:t>虚实映射初始化函数</a:t>
            </a:r>
          </a:p>
        </p:txBody>
      </p:sp>
      <p:pic>
        <p:nvPicPr>
          <p:cNvPr id="20" name="内容占位符 19">
            <a:hlinkClick r:id="rId2" action="ppaction://hlinkfile"/>
          </p:cNvPr>
          <p:cNvPicPr>
            <a:picLocks noGrp="1" noChangeAspect="1"/>
          </p:cNvPicPr>
          <p:nvPr>
            <p:ph idx="1"/>
          </p:nvPr>
        </p:nvPicPr>
        <p:blipFill>
          <a:blip r:embed="rId3"/>
          <a:stretch>
            <a:fillRect/>
          </a:stretch>
        </p:blipFill>
        <p:spPr>
          <a:xfrm>
            <a:off x="79738" y="1627868"/>
            <a:ext cx="7095490" cy="4160520"/>
          </a:xfrm>
          <a:prstGeom prst="rect">
            <a:avLst/>
          </a:prstGeom>
        </p:spPr>
      </p:pic>
      <p:sp>
        <p:nvSpPr>
          <p:cNvPr id="10" name="标题 1"/>
          <p:cNvSpPr>
            <a:spLocks noGrp="1"/>
          </p:cNvSpPr>
          <p:nvPr/>
        </p:nvSpPr>
        <p:spPr>
          <a:xfrm>
            <a:off x="381000" y="1192250"/>
            <a:ext cx="10515600"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solidFill>
                <a:effectLst/>
                <a:latin typeface="+mj-lt"/>
                <a:ea typeface="+mj-ea"/>
                <a:cs typeface="+mj-cs"/>
              </a:defRPr>
            </a:lvl1pPr>
          </a:lstStyle>
          <a:p>
            <a:r>
              <a:rPr lang="zh-CN" altLang="en-US" dirty="0"/>
              <a:t>映射初始化函数</a:t>
            </a:r>
          </a:p>
        </p:txBody>
      </p:sp>
      <p:pic>
        <p:nvPicPr>
          <p:cNvPr id="17" name="图片 16"/>
          <p:cNvPicPr>
            <a:picLocks noChangeAspect="1"/>
          </p:cNvPicPr>
          <p:nvPr/>
        </p:nvPicPr>
        <p:blipFill>
          <a:blip r:embed="rId4"/>
          <a:stretch>
            <a:fillRect/>
          </a:stretch>
        </p:blipFill>
        <p:spPr>
          <a:xfrm>
            <a:off x="6672580" y="2423795"/>
            <a:ext cx="5701665" cy="2285365"/>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nvSpPr>
        <p:spPr>
          <a:xfrm>
            <a:off x="6477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a:p>
        </p:txBody>
      </p:sp>
      <p:pic>
        <p:nvPicPr>
          <p:cNvPr id="9" name="图片 8"/>
          <p:cNvPicPr>
            <a:picLocks noChangeAspect="1"/>
          </p:cNvPicPr>
          <p:nvPr/>
        </p:nvPicPr>
        <p:blipFill>
          <a:blip r:embed="rId2"/>
          <a:stretch>
            <a:fillRect/>
          </a:stretch>
        </p:blipFill>
        <p:spPr>
          <a:xfrm>
            <a:off x="1273628" y="807345"/>
            <a:ext cx="8405041" cy="5560797"/>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WRlMWQyYzRlM2IwYTk5Njg3NWUxOTNlYmM2YTg5ZTkifQ=="/>
  <p:tag name="KSO_WPP_MARK_KEY" val="fce4d5df-e345-4c5e-96ee-467a0038ae7c"/>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2000,&quot;width&quot;:1320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540,&quot;width&quot;:16335}"/>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2972,&quot;width&quot;:9792}"/>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913,&quot;width&quot;:16560}"/>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UNIT_TABLE_BEAUTIFY" val="smartTable{62890677-41d7-49a2-9cb1-ba626d527a2c}"/>
  <p:tag name="TABLE_ENDDRAG_ORIGIN_RECT" val="689*141"/>
  <p:tag name="TABLE_ENDDRAG_RECT" val="122*302*689*141"/>
</p:tagLst>
</file>

<file path=ppt/tags/tag53.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5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21</TotalTime>
  <Words>2293</Words>
  <Application>Microsoft Office PowerPoint</Application>
  <PresentationFormat>宽屏</PresentationFormat>
  <Paragraphs>277</Paragraphs>
  <Slides>69</Slides>
  <Notes>9</Notes>
  <HiddenSlides>0</HiddenSlides>
  <MMClips>0</MMClips>
  <ScaleCrop>false</ScaleCrop>
  <HeadingPairs>
    <vt:vector size="6" baseType="variant">
      <vt:variant>
        <vt:lpstr>已用的字体</vt:lpstr>
      </vt:variant>
      <vt:variant>
        <vt:i4>12</vt:i4>
      </vt:variant>
      <vt:variant>
        <vt:lpstr>主题</vt:lpstr>
      </vt:variant>
      <vt:variant>
        <vt:i4>6</vt:i4>
      </vt:variant>
      <vt:variant>
        <vt:lpstr>幻灯片标题</vt:lpstr>
      </vt:variant>
      <vt:variant>
        <vt:i4>69</vt:i4>
      </vt:variant>
    </vt:vector>
  </HeadingPairs>
  <TitlesOfParts>
    <vt:vector size="87" baseType="lpstr">
      <vt:lpstr>OPPOSans B</vt:lpstr>
      <vt:lpstr>OPPOSans-S</vt:lpstr>
      <vt:lpstr>仿宋</vt:lpstr>
      <vt:lpstr>宋体</vt:lpstr>
      <vt:lpstr>Arial</vt:lpstr>
      <vt:lpstr>Arial Black</vt:lpstr>
      <vt:lpstr>Broadway</vt:lpstr>
      <vt:lpstr>Calibri</vt:lpstr>
      <vt:lpstr>Consolas</vt:lpstr>
      <vt:lpstr>Wingdings</vt:lpstr>
      <vt:lpstr>黑体</vt:lpstr>
      <vt:lpstr>微软雅黑</vt:lpstr>
      <vt:lpstr>Office 主题​​</vt:lpstr>
      <vt:lpstr>1_Office 主题​​</vt:lpstr>
      <vt:lpstr>2_Office 主题​​</vt:lpstr>
      <vt:lpstr>3_Office 主题​​</vt:lpstr>
      <vt:lpstr>4_Office 主题​​</vt:lpstr>
      <vt:lpstr>5_Office 主题​​</vt:lpstr>
      <vt:lpstr>LiteOs  虚实映射 </vt:lpstr>
      <vt:lpstr>PowerPoint 演示文稿</vt:lpstr>
      <vt:lpstr>基础概念</vt:lpstr>
      <vt:lpstr>进程地址空间划分</vt:lpstr>
      <vt:lpstr>L1页表项类型</vt:lpstr>
      <vt:lpstr>L2页表项类型</vt:lpstr>
      <vt:lpstr>虚实映射初始化函数</vt:lpstr>
      <vt:lpstr>虚实映射初始化函数</vt:lpstr>
      <vt:lpstr>PowerPoint 演示文稿</vt:lpstr>
      <vt:lpstr>PowerPoint 演示文稿</vt:lpstr>
      <vt:lpstr>OsArmInvalidateTlbBarrier函数</vt:lpstr>
      <vt:lpstr>OsSwitchTmpTTB函数</vt:lpstr>
      <vt:lpstr>OsSetKSectionAttr函数</vt:lpstr>
      <vt:lpstr>OsKSectionNewAttrEnable函数</vt:lpstr>
      <vt:lpstr>问题解答</vt:lpstr>
      <vt:lpstr>问题解答</vt:lpstr>
      <vt:lpstr>问题解答</vt:lpstr>
      <vt:lpstr>虚实映射函数</vt:lpstr>
      <vt:lpstr>虚拟映射函数  LOS_ArchMmuMap</vt:lpstr>
      <vt:lpstr>造页表流程概述</vt:lpstr>
      <vt:lpstr>OsMapSection</vt:lpstr>
      <vt:lpstr>PowerPoint 演示文稿</vt:lpstr>
      <vt:lpstr>OsMapL1PTE </vt:lpstr>
      <vt:lpstr>生成L2页表返回其物理地址 </vt:lpstr>
      <vt:lpstr>PowerPoint 演示文稿</vt:lpstr>
      <vt:lpstr>OsMapL2PageContinous 生成L2的页表项</vt:lpstr>
      <vt:lpstr>PowerPoint 演示文稿</vt:lpstr>
      <vt:lpstr>问题描述</vt:lpstr>
      <vt:lpstr>什么情形创建section类型L1页表项？</vt:lpstr>
      <vt:lpstr>生成section类型页表项的判定条件</vt:lpstr>
      <vt:lpstr>OsSetKSectionAttr中映射的逻辑</vt:lpstr>
      <vt:lpstr>PowerPoint 演示文稿</vt:lpstr>
      <vt:lpstr>PowerPoint 演示文稿</vt:lpstr>
      <vt:lpstr>问题解答</vt:lpstr>
      <vt:lpstr>虚实映射解除函数</vt:lpstr>
      <vt:lpstr>虚实映射解除函数  LOS_ArchMmuUnmap</vt:lpstr>
      <vt:lpstr>解除映射流程概述</vt:lpstr>
      <vt:lpstr>虚实映射解除主函数  LOS_ArchMmuUnmap</vt:lpstr>
      <vt:lpstr>L1页表项描述符类型为Invalid的解除函数 OsUnmapL1Invalid</vt:lpstr>
      <vt:lpstr>L1页表项描述符类型为Section的解除函数 OsUnmapSection</vt:lpstr>
      <vt:lpstr>L1页表项描述符类型为Page Table的解除函数  先解除二级页表映射，再解除一级的</vt:lpstr>
      <vt:lpstr>L1页表项描述符类型为Page Table的解除函数  解除二级页表映射OsUnmapL2PTE 函数</vt:lpstr>
      <vt:lpstr>L1页表项描述符类型为Page Table的解除函数  解除一级页表映射OsTryUnmapL1PTE 函数</vt:lpstr>
      <vt:lpstr>虚实映射查询函数</vt:lpstr>
      <vt:lpstr>LOS_PaddrQuery</vt:lpstr>
      <vt:lpstr>流程图</vt:lpstr>
      <vt:lpstr>LOS_ArchMmuQuery</vt:lpstr>
      <vt:lpstr>虚拟地址</vt:lpstr>
      <vt:lpstr>PowerPoint 演示文稿</vt:lpstr>
      <vt:lpstr>使用的页表基地址是一个虚拟地址 使用的页表项地址也是虚拟地址 因为指针使用的是虚拟地址，获取页表项是通过指针来获取</vt:lpstr>
      <vt:lpstr>根据一级页表项获取二级页表基地址（虚拟） 一级页表项里存的是二级页表物理基地址 将该二级页表物理基地址转为内核虚拟地址（二级页表虚拟基地址） 内核有一部分虚拟空间是用来放二级页表的。</vt:lpstr>
      <vt:lpstr>PowerPoint 演示文稿</vt:lpstr>
      <vt:lpstr>Flag标签属性</vt:lpstr>
      <vt:lpstr>页表项标签属性</vt:lpstr>
      <vt:lpstr>Memory types</vt:lpstr>
      <vt:lpstr>Type extension (TEX)、Cacheable (C)、Bufferable (B)</vt:lpstr>
      <vt:lpstr>AP/APX 访问权限位</vt:lpstr>
      <vt:lpstr>PowerPoint 演示文稿</vt:lpstr>
      <vt:lpstr>PowerPoint 演示文稿</vt:lpstr>
      <vt:lpstr>flag的含义</vt:lpstr>
      <vt:lpstr>PowerPoint 演示文稿</vt:lpstr>
      <vt:lpstr>PowerPoint 演示文稿</vt:lpstr>
      <vt:lpstr>将flag转为页表项中属性</vt:lpstr>
      <vt:lpstr>将页表项中属性转为flag</vt:lpstr>
      <vt:lpstr>其他函数</vt:lpstr>
      <vt:lpstr>LOS_ArchMmuChangeProt映射属性修改函数</vt:lpstr>
      <vt:lpstr>LOS_ArchMmuMove映射转移函数</vt:lpstr>
      <vt:lpstr>LOS_ArchMmuMove映射转移函数 需要转移的情况</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LiteOs  虚实映射</dc:title>
  <dc:creator>Administrator</dc:creator>
  <cp:lastModifiedBy>qinan tang</cp:lastModifiedBy>
  <cp:revision>33</cp:revision>
  <dcterms:created xsi:type="dcterms:W3CDTF">2022-12-14T13:03:00Z</dcterms:created>
  <dcterms:modified xsi:type="dcterms:W3CDTF">2023-06-05T13:33:17Z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A8BDC2F96C464F6CA246C1A87D9054F1</vt:lpwstr>
  </property>
  <property fmtid="{D5CDD505-2E9C-101B-9397-08002B2CF9AE}" pid="3" name="KSOProductBuildVer">
    <vt:lpwstr>2052-11.1.0.12980</vt:lpwstr>
  </property>
</Properties>
</file>